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85" r:id="rId6"/>
    <p:sldId id="286" r:id="rId7"/>
    <p:sldId id="280" r:id="rId8"/>
    <p:sldId id="281" r:id="rId9"/>
    <p:sldId id="259" r:id="rId10"/>
    <p:sldId id="260" r:id="rId11"/>
    <p:sldId id="261" r:id="rId12"/>
    <p:sldId id="262" r:id="rId13"/>
    <p:sldId id="264" r:id="rId14"/>
    <p:sldId id="265" r:id="rId15"/>
    <p:sldId id="266" r:id="rId16"/>
    <p:sldId id="267" r:id="rId17"/>
    <p:sldId id="268" r:id="rId18"/>
    <p:sldId id="269" r:id="rId19"/>
    <p:sldId id="282" r:id="rId20"/>
    <p:sldId id="288" r:id="rId21"/>
    <p:sldId id="289" r:id="rId22"/>
    <p:sldId id="287" r:id="rId23"/>
    <p:sldId id="270" r:id="rId24"/>
    <p:sldId id="271" r:id="rId25"/>
    <p:sldId id="272" r:id="rId26"/>
    <p:sldId id="273" r:id="rId27"/>
    <p:sldId id="290" r:id="rId28"/>
    <p:sldId id="291" r:id="rId29"/>
    <p:sldId id="292" r:id="rId30"/>
    <p:sldId id="274" r:id="rId31"/>
    <p:sldId id="275" r:id="rId32"/>
    <p:sldId id="293" r:id="rId33"/>
    <p:sldId id="294" r:id="rId34"/>
    <p:sldId id="276" r:id="rId35"/>
    <p:sldId id="277" r:id="rId36"/>
    <p:sldId id="283" r:id="rId37"/>
    <p:sldId id="278" r:id="rId38"/>
    <p:sldId id="28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3A097-2008-4576-9F49-7F83A12A5F3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19883-FAD9-4B2D-91EA-A2CFB282D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balance%20equations%20for%20ppt%20#2.docx" TargetMode="External"/><Relationship Id="rId2" Type="http://schemas.openxmlformats.org/officeDocument/2006/relationships/hyperlink" Target="balance%20equations%20for%20ppt%20#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balance%20equations%20for%20ppt%20#3.docx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hyperlink" Target="http://education.jlab.org/elementbalancing/index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funbasedlearning.com/chemistry/chemBalancer" TargetMode="External"/><Relationship Id="rId2" Type="http://schemas.openxmlformats.org/officeDocument/2006/relationships/hyperlink" Target="http://chemistry.csudh.edu/lechelpcs/rxnbalancingcsn7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geek.net/Chemistry/taters/EquationBalancing.ht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 Simple Chemical Equations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6764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Balancing and Classification of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imagesCAN6QUQ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146747"/>
            <a:ext cx="3733800" cy="23270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Description of Changes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5867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than what can be observed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Ex. “bubbles are formed”, does not tell what gas is formed 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Chemical Equation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is how we represent the changes taking place in a reaction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 equations are the simplest way to describe reactants and products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arrow,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between reactants and products, </a:t>
            </a: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represents change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signs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used  to separate reactants and to separate products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C:\Documents and Settings\Administrator\Local Settings\Temporary Internet Files\Content.IE5\7GHA79R4\MM90017812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0"/>
            <a:ext cx="2438400" cy="1474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 Equations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562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combining of Vinegar (acetic acid) and Baking soda results in a vigorous reaction, forming a bubbly product</a:t>
            </a:r>
          </a:p>
          <a:p>
            <a:pPr lvl="1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word equation: 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Vinegar + Baking Soda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Sodium acetate + water +   					Carbon Dioxide</a:t>
            </a:r>
            <a:endParaRPr lang="en-US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67200" y="3810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vinegar-and-baking-soda-befo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" y="4419600"/>
            <a:ext cx="3637087" cy="2197100"/>
          </a:xfrm>
          <a:prstGeom prst="rect">
            <a:avLst/>
          </a:prstGeom>
        </p:spPr>
      </p:pic>
      <p:pic>
        <p:nvPicPr>
          <p:cNvPr id="8" name="Picture 7" descr="vinegar-and-baking-soda-af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4441926"/>
            <a:ext cx="4087308" cy="221287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Equations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Shorter than word equations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exact and specific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Replace the names of the substances with their chemical formulas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(the previous reaction)</a:t>
            </a:r>
          </a:p>
          <a:p>
            <a:pPr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NaHCO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NaC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+ 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Vinegar)                      Sodium                             </a:t>
            </a:r>
            <a:r>
              <a:rPr lang="en-US" sz="1800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</a:t>
            </a:r>
            <a:r>
              <a:rPr lang="en-US" sz="1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Acetate          water      Carbon dioxide</a:t>
            </a:r>
          </a:p>
          <a:p>
            <a:pPr>
              <a:buNone/>
            </a:pPr>
            <a:r>
              <a:rPr lang="en-US" sz="1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Acetic acid                Hydrogen</a:t>
            </a:r>
          </a:p>
          <a:p>
            <a:pPr>
              <a:buNone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   Carbonate</a:t>
            </a:r>
          </a:p>
          <a:p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examining  the equation you can determine EXACTLY what elements are involved and how many atoms of each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657600" y="3657600"/>
            <a:ext cx="762000" cy="228600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Balancing Chemical Equations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791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Balancing Equations?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Ensuring  </a:t>
            </a:r>
            <a:r>
              <a:rPr lang="en-US" sz="3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atom in the reactants is</a:t>
            </a:r>
          </a:p>
          <a:p>
            <a:pPr marL="342900" lvl="1" indent="-342900">
              <a:buNone/>
            </a:pPr>
            <a:r>
              <a:rPr lang="en-US" sz="3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present in the products  in the </a:t>
            </a:r>
            <a:r>
              <a:rPr lang="en-US" sz="30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</a:t>
            </a:r>
          </a:p>
          <a:p>
            <a:pPr marL="342900" lvl="1" indent="-342900">
              <a:buNone/>
            </a:pPr>
            <a:r>
              <a:rPr lang="en-US" sz="30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</a:t>
            </a:r>
            <a:r>
              <a:rPr lang="en-US" sz="3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type!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Why?</a:t>
            </a:r>
          </a:p>
          <a:p>
            <a:pPr lvl="1">
              <a:buNone/>
            </a:pP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 of Conservation of Matter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matter is neither created or destroyed, just transformed from one form to another</a:t>
            </a:r>
          </a:p>
          <a:p>
            <a:pPr lvl="1">
              <a:buNone/>
            </a:pPr>
            <a:r>
              <a:rPr lang="en-US" sz="32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creation, no destruction, just rearrangement!</a:t>
            </a:r>
          </a:p>
          <a:p>
            <a:pPr lvl="1">
              <a:buNone/>
            </a:pPr>
            <a:r>
              <a:rPr lang="en-US" sz="32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Number and Type of Atoms</a:t>
            </a:r>
          </a:p>
        </p:txBody>
      </p:sp>
      <p:pic>
        <p:nvPicPr>
          <p:cNvPr id="5122" name="Picture 2" descr="C:\Documents and Settings\Administrator\Local Settings\Temporary Internet Files\Content.IE5\9GQKU3VH\MC9002380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609600"/>
            <a:ext cx="1889156" cy="2468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Balancing Chemical Equations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6324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of process: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the chemical equation with all reactants on one side, separated by a (+) sign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an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arrow pointing toward the products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also separated by a (+) sign. (recall diatomic elements)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symbols next to each compound, indicating physical state of matter (solid-s, liquid-l, gas-g)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 the numbers of each type of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each side of the equation.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 the symbols and numbers of each.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the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coefficients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needed to ensure conservation of matter. (numbers and types equal)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61722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2800" u="sng" dirty="0" smtClean="0"/>
              <a:t>Chemical equation </a:t>
            </a:r>
            <a:r>
              <a:rPr lang="en-US" sz="2800" dirty="0" smtClean="0"/>
              <a:t>for aqueous magnesium chloride plus silver nitrate solution making aqueous magnesium nitrate and solid silver chloride:</a:t>
            </a:r>
          </a:p>
          <a:p>
            <a:r>
              <a:rPr lang="en-US" sz="2800" dirty="0" smtClean="0"/>
              <a:t>Add symbols for physical state</a:t>
            </a:r>
          </a:p>
          <a:p>
            <a:r>
              <a:rPr lang="en-US" dirty="0" smtClean="0"/>
              <a:t>MgCl</a:t>
            </a:r>
            <a:r>
              <a:rPr lang="en-US" baseline="-25000" dirty="0" smtClean="0"/>
              <a:t>2</a:t>
            </a:r>
            <a:r>
              <a:rPr lang="en-US" sz="2400" dirty="0" smtClean="0"/>
              <a:t>(</a:t>
            </a:r>
            <a:r>
              <a:rPr lang="en-US" sz="2400" dirty="0" err="1" smtClean="0"/>
              <a:t>aq</a:t>
            </a:r>
            <a:r>
              <a:rPr lang="en-US" sz="2400" dirty="0" smtClean="0"/>
              <a:t>) </a:t>
            </a:r>
            <a:r>
              <a:rPr lang="en-US" dirty="0" smtClean="0"/>
              <a:t>+ AgNO</a:t>
            </a:r>
            <a:r>
              <a:rPr lang="en-US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 smtClean="0"/>
              <a:t>)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dirty="0" smtClean="0"/>
              <a:t> Mg(NO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</a:t>
            </a:r>
            <a:r>
              <a:rPr lang="en-US" dirty="0" smtClean="0"/>
              <a:t>+ </a:t>
            </a:r>
            <a:r>
              <a:rPr lang="en-US" dirty="0" err="1" smtClean="0"/>
              <a:t>AgCl</a:t>
            </a:r>
            <a:r>
              <a:rPr lang="en-US" sz="2400" dirty="0"/>
              <a:t>(s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Count number and type of elements on each side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endParaRPr lang="en-US" sz="2400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Matter is not conserved! Numbers are different!</a:t>
            </a:r>
          </a:p>
          <a:p>
            <a:pPr>
              <a:buNone/>
            </a:pPr>
            <a:endParaRPr lang="en-US" sz="2400" dirty="0"/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3505200"/>
          <a:ext cx="6096001" cy="256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1"/>
              </a:tblGrid>
              <a:tr h="5837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Atoms in Reactants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Atoms in Products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04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Mg- 1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Mg- 1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04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- 2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04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Ag- 1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Ag- 1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04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N-1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N-2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404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O- 3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O- 6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019800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>
            <a:normAutofit lnSpcReduction="10000"/>
          </a:bodyPr>
          <a:lstStyle/>
          <a:p>
            <a:pPr marL="342900" lvl="2" indent="-342900">
              <a:buNone/>
            </a:pPr>
            <a:r>
              <a:rPr lang="en-US" sz="3200" dirty="0" smtClean="0"/>
              <a:t>Change the coefficients as needed to ensure conservation of matter.</a:t>
            </a:r>
          </a:p>
          <a:p>
            <a:pPr marL="342900" lvl="2" indent="-342900">
              <a:buNone/>
            </a:pPr>
            <a:r>
              <a:rPr lang="en-US" sz="3200" dirty="0" smtClean="0"/>
              <a:t>     MgCl</a:t>
            </a:r>
            <a:r>
              <a:rPr lang="en-US" sz="3200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/>
              <a:t>) </a:t>
            </a:r>
            <a:r>
              <a:rPr lang="en-US" sz="3200" dirty="0" smtClean="0"/>
              <a:t>+ AgNO</a:t>
            </a:r>
            <a:r>
              <a:rPr lang="en-US" sz="3200" baseline="-25000" dirty="0" smtClean="0"/>
              <a:t>3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Mg(NO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</a:t>
            </a:r>
            <a:r>
              <a:rPr lang="en-US" sz="3200" dirty="0" smtClean="0"/>
              <a:t>+ </a:t>
            </a:r>
            <a:r>
              <a:rPr lang="en-US" sz="3200" dirty="0" err="1" smtClean="0"/>
              <a:t>AgCl</a:t>
            </a:r>
            <a:r>
              <a:rPr lang="en-US" dirty="0"/>
              <a:t>(s)</a:t>
            </a:r>
          </a:p>
          <a:p>
            <a:pPr fontAlgn="t">
              <a:buNone/>
            </a:pPr>
            <a:r>
              <a:rPr lang="en-US" sz="2000" u="sng" dirty="0" smtClean="0"/>
              <a:t>Atoms in reactants  </a:t>
            </a:r>
            <a:r>
              <a:rPr lang="en-US" sz="2000" dirty="0" smtClean="0"/>
              <a:t>                                                              </a:t>
            </a:r>
            <a:r>
              <a:rPr lang="en-US" sz="2000" u="sng" dirty="0" smtClean="0"/>
              <a:t>Atoms in products   </a:t>
            </a:r>
          </a:p>
          <a:p>
            <a:pPr fontAlgn="t">
              <a:buNone/>
            </a:pPr>
            <a:r>
              <a:rPr lang="en-US" sz="2000" dirty="0" smtClean="0"/>
              <a:t>   Mg- 1                             				      Mg- 1</a:t>
            </a:r>
          </a:p>
          <a:p>
            <a:pPr fontAlgn="t">
              <a:buNone/>
            </a:pPr>
            <a:r>
              <a:rPr lang="en-US" sz="2000" dirty="0" smtClean="0"/>
              <a:t>   </a:t>
            </a:r>
            <a:r>
              <a:rPr lang="en-US" sz="2000" dirty="0" err="1" smtClean="0"/>
              <a:t>Cl</a:t>
            </a:r>
            <a:r>
              <a:rPr lang="en-US" sz="2000" dirty="0" smtClean="0"/>
              <a:t>- 2	                          				       </a:t>
            </a:r>
            <a:r>
              <a:rPr lang="en-US" sz="2000" dirty="0" err="1" smtClean="0"/>
              <a:t>Cl</a:t>
            </a:r>
            <a:r>
              <a:rPr lang="en-US" sz="2000" dirty="0" smtClean="0"/>
              <a:t>- </a:t>
            </a:r>
            <a:r>
              <a:rPr lang="en-US" sz="2000" strike="sngStrike" dirty="0" smtClean="0"/>
              <a:t>1</a:t>
            </a:r>
            <a:r>
              <a:rPr lang="en-US" sz="2000" dirty="0" smtClean="0"/>
              <a:t> -2</a:t>
            </a:r>
          </a:p>
          <a:p>
            <a:pPr fontAlgn="t">
              <a:buNone/>
            </a:pPr>
            <a:r>
              <a:rPr lang="en-US" sz="2000" dirty="0" smtClean="0"/>
              <a:t>   Ag- </a:t>
            </a:r>
            <a:r>
              <a:rPr lang="en-US" sz="2000" strike="sngStrike" dirty="0" smtClean="0"/>
              <a:t>1</a:t>
            </a:r>
            <a:r>
              <a:rPr lang="en-US" sz="2000" dirty="0" smtClean="0"/>
              <a:t> -2                            				       Ag-</a:t>
            </a:r>
            <a:r>
              <a:rPr lang="en-US" sz="2000" strike="sngStrike" dirty="0" smtClean="0"/>
              <a:t> 1</a:t>
            </a:r>
            <a:r>
              <a:rPr lang="en-US" sz="2000" dirty="0" smtClean="0"/>
              <a:t> </a:t>
            </a:r>
            <a:r>
              <a:rPr lang="en-US" sz="2000" strike="sngStrike" dirty="0" smtClean="0"/>
              <a:t> </a:t>
            </a:r>
            <a:r>
              <a:rPr lang="en-US" sz="2000" dirty="0"/>
              <a:t>2</a:t>
            </a:r>
            <a:endParaRPr lang="en-US" sz="2000" strike="sngStrike" dirty="0" smtClean="0"/>
          </a:p>
          <a:p>
            <a:pPr fontAlgn="t">
              <a:buNone/>
            </a:pPr>
            <a:r>
              <a:rPr lang="en-US" sz="2000" dirty="0" smtClean="0"/>
              <a:t>   N-</a:t>
            </a:r>
            <a:r>
              <a:rPr lang="en-US" sz="2000" strike="sngStrike" dirty="0" smtClean="0"/>
              <a:t>1 </a:t>
            </a:r>
            <a:r>
              <a:rPr lang="en-US" sz="2000" dirty="0" smtClean="0"/>
              <a:t> - 2                                 		</a:t>
            </a:r>
            <a:r>
              <a:rPr lang="en-US" sz="2000" dirty="0"/>
              <a:t> </a:t>
            </a:r>
            <a:r>
              <a:rPr lang="en-US" sz="2000" dirty="0" smtClean="0"/>
              <a:t>                      N-2</a:t>
            </a:r>
          </a:p>
          <a:p>
            <a:pPr fontAlgn="t">
              <a:buNone/>
            </a:pPr>
            <a:r>
              <a:rPr lang="en-US" sz="2000" dirty="0" smtClean="0"/>
              <a:t>   O- </a:t>
            </a:r>
            <a:r>
              <a:rPr lang="en-US" sz="2000" strike="sngStrike" dirty="0" smtClean="0"/>
              <a:t>3 </a:t>
            </a:r>
            <a:r>
              <a:rPr lang="en-US" sz="2000" dirty="0" smtClean="0"/>
              <a:t> -6                                		</a:t>
            </a:r>
            <a:r>
              <a:rPr lang="en-US" sz="2000" dirty="0"/>
              <a:t> </a:t>
            </a:r>
            <a:r>
              <a:rPr lang="en-US" sz="2000" dirty="0" smtClean="0"/>
              <a:t>                      O- 6</a:t>
            </a:r>
          </a:p>
          <a:p>
            <a:pPr fontAlgn="t">
              <a:buNone/>
            </a:pPr>
            <a:r>
              <a:rPr lang="en-US" sz="2200" b="1" u="sng" dirty="0" smtClean="0"/>
              <a:t>   How can I change the coefficients to make then the same?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en-US" sz="2200" dirty="0" smtClean="0"/>
              <a:t> A 2 added before the AgNO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(</a:t>
            </a:r>
            <a:r>
              <a:rPr lang="en-US" sz="2200" dirty="0" err="1" smtClean="0"/>
              <a:t>aq</a:t>
            </a:r>
            <a:r>
              <a:rPr lang="en-US" sz="2200" dirty="0" smtClean="0"/>
              <a:t>)  in the reactants, will balance both N and O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en-US" sz="2200" dirty="0" smtClean="0"/>
              <a:t>Another 2 added before </a:t>
            </a:r>
            <a:r>
              <a:rPr lang="en-US" sz="2200" dirty="0" err="1" smtClean="0"/>
              <a:t>AgCl</a:t>
            </a:r>
            <a:r>
              <a:rPr lang="en-US" sz="2200" dirty="0" smtClean="0"/>
              <a:t>(s) in the products will balance both the Ag and </a:t>
            </a:r>
            <a:r>
              <a:rPr lang="en-US" sz="2200" dirty="0" err="1" smtClean="0"/>
              <a:t>Cl</a:t>
            </a:r>
            <a:endParaRPr lang="en-US" sz="2200" dirty="0"/>
          </a:p>
          <a:p>
            <a:pPr fontAlgn="t">
              <a:buNone/>
            </a:pPr>
            <a:r>
              <a:rPr lang="en-US" sz="2200" dirty="0" smtClean="0"/>
              <a:t> 	</a:t>
            </a:r>
            <a:r>
              <a:rPr lang="en-US" sz="2800" dirty="0" smtClean="0"/>
              <a:t>MgCl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</a:t>
            </a:r>
            <a:r>
              <a:rPr lang="en-US" sz="2800" dirty="0" err="1" smtClean="0"/>
              <a:t>aq</a:t>
            </a:r>
            <a:r>
              <a:rPr lang="en-US" sz="2800" dirty="0" smtClean="0"/>
              <a:t>) + </a:t>
            </a:r>
            <a:r>
              <a:rPr lang="en-US" sz="2800" b="1" dirty="0" smtClean="0"/>
              <a:t>2</a:t>
            </a:r>
            <a:r>
              <a:rPr lang="en-US" sz="2800" dirty="0" smtClean="0"/>
              <a:t> AgNO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(</a:t>
            </a:r>
            <a:r>
              <a:rPr lang="en-US" sz="2800" dirty="0" err="1" smtClean="0"/>
              <a:t>aq</a:t>
            </a:r>
            <a:r>
              <a:rPr lang="en-US" sz="2800" dirty="0" smtClean="0"/>
              <a:t>)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Mg(NO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)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(</a:t>
            </a:r>
            <a:r>
              <a:rPr lang="en-US" sz="2800" dirty="0" err="1" smtClean="0"/>
              <a:t>aq</a:t>
            </a:r>
            <a:r>
              <a:rPr lang="en-US" sz="2800" dirty="0" smtClean="0"/>
              <a:t>) +  </a:t>
            </a:r>
            <a:r>
              <a:rPr lang="en-US" sz="2800" b="1" dirty="0" smtClean="0"/>
              <a:t>2 </a:t>
            </a:r>
            <a:r>
              <a:rPr lang="en-US" sz="2800" dirty="0" err="1" smtClean="0"/>
              <a:t>AgCl</a:t>
            </a:r>
            <a:r>
              <a:rPr lang="en-US" sz="2800" dirty="0" smtClean="0"/>
              <a:t>(s)</a:t>
            </a:r>
            <a:endParaRPr lang="en-US" sz="2800" dirty="0"/>
          </a:p>
          <a:p>
            <a:pPr marL="342900" lvl="2" indent="-342900">
              <a:buNone/>
            </a:pPr>
            <a:endParaRPr lang="en-US" sz="3200" dirty="0" smtClean="0"/>
          </a:p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flipV="1">
            <a:off x="1219200" y="3886200"/>
            <a:ext cx="4876800" cy="121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219200" y="3581400"/>
            <a:ext cx="4876800" cy="121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914400" y="2895600"/>
            <a:ext cx="5105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 Balanced Equation for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Each of These Reactions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 metal + chlorine gas</a:t>
            </a: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sodium chloride crystals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Propane gas + oxygen  carbon dioxide + water + energy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Zinc metal + hydrochloric acid  zinc chloride solution + hydrogen</a:t>
            </a:r>
            <a:endParaRPr lang="en-US" sz="28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Remember: 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use the oxidation numbers to construct octets and determine formula compounds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Use your reference sheets for names of ionic substances and  covalent molecules. (check for diatomic molecules)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-28575" y="3629025"/>
          <a:ext cx="9158288" cy="365760"/>
        </p:xfrm>
        <a:graphic>
          <a:graphicData uri="http://schemas.openxmlformats.org/drawingml/2006/table">
            <a:tbl>
              <a:tblPr/>
              <a:tblGrid>
                <a:gridCol w="9158288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4057650"/>
          <a:ext cx="9144000" cy="89535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8953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575" y="5086350"/>
          <a:ext cx="9072563" cy="957263"/>
        </p:xfrm>
        <a:graphic>
          <a:graphicData uri="http://schemas.openxmlformats.org/drawingml/2006/table">
            <a:tbl>
              <a:tblPr/>
              <a:tblGrid>
                <a:gridCol w="9072563"/>
              </a:tblGrid>
              <a:tr h="9572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Administrator\Local Settings\Temporary Internet Files\Content.IE5\GQYC9ZTL\MC9000487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2641">
            <a:off x="7514474" y="130923"/>
            <a:ext cx="1582778" cy="1586383"/>
          </a:xfrm>
          <a:prstGeom prst="rect">
            <a:avLst/>
          </a:prstGeom>
          <a:noFill/>
        </p:spPr>
      </p:pic>
      <p:pic>
        <p:nvPicPr>
          <p:cNvPr id="8" name="Picture 2" descr="C:\Documents and Settings\Administrator\Local Settings\Temporary Internet Files\Content.IE5\FAIZUW3W\MC9003108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6231" y="3124200"/>
            <a:ext cx="1807769" cy="1200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 action="ppaction://hlinkfile"/>
              </a:rPr>
              <a:t>balance equations for </a:t>
            </a:r>
            <a:r>
              <a:rPr lang="en-US" dirty="0" err="1" smtClean="0">
                <a:hlinkClick r:id="rId2" action="ppaction://hlinkfile"/>
              </a:rPr>
              <a:t>ppt</a:t>
            </a:r>
            <a:r>
              <a:rPr lang="en-US" dirty="0" smtClean="0">
                <a:hlinkClick r:id="rId2" action="ppaction://hlinkfile"/>
              </a:rPr>
              <a:t> #1.docx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3" action="ppaction://hlinkfile"/>
              </a:rPr>
              <a:t>balance equations for </a:t>
            </a:r>
            <a:r>
              <a:rPr lang="en-US" dirty="0" err="1" smtClean="0">
                <a:hlinkClick r:id="rId3" action="ppaction://hlinkfile"/>
              </a:rPr>
              <a:t>ppt</a:t>
            </a:r>
            <a:r>
              <a:rPr lang="en-US" dirty="0" smtClean="0">
                <a:hlinkClick r:id="rId3" action="ppaction://hlinkfile"/>
              </a:rPr>
              <a:t> #2.docx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4" action="ppaction://hlinkfile"/>
              </a:rPr>
              <a:t>balance equations for </a:t>
            </a:r>
            <a:r>
              <a:rPr lang="en-US" dirty="0" err="1" smtClean="0">
                <a:hlinkClick r:id="rId4" action="ppaction://hlinkfile"/>
              </a:rPr>
              <a:t>ppt</a:t>
            </a:r>
            <a:r>
              <a:rPr lang="en-US" dirty="0" smtClean="0">
                <a:hlinkClick r:id="rId4" action="ppaction://hlinkfile"/>
              </a:rPr>
              <a:t> #3.docx</a:t>
            </a:r>
            <a:endParaRPr lang="en-US" dirty="0"/>
          </a:p>
        </p:txBody>
      </p:sp>
      <p:pic>
        <p:nvPicPr>
          <p:cNvPr id="4" name="Picture 2" descr="C:\Documents and Settings\Administrator\Local Settings\Temporary Internet Files\Content.IE5\I7H5LQNY\MC90043253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0410">
            <a:off x="6435363" y="378495"/>
            <a:ext cx="2402940" cy="1649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Local Settings\Temporary Internet Files\Content.IE5\7GHA79R4\MC90043486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95400"/>
            <a:ext cx="2285714" cy="22857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Use the Internet to Help us Practice!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Using a computer, Your Brain and your Newly Acquired Skills,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</a:rPr>
              <a:t>practice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balancing 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Complete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</a:rPr>
              <a:t>at least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10 equations from the beginner level, then 10 at the intermediate level.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Then try 2 or three advanced ones!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</a:rPr>
              <a:t>Track your progress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and record the number of trials it took for each equation </a:t>
            </a: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</a:rPr>
              <a:t>in your notebook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!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</a:rPr>
              <a:t>Complete an exit ticket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, indicating how many tries it took for each equation</a:t>
            </a:r>
          </a:p>
          <a:p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</a:rPr>
              <a:t>Leave your exit ticket on the laptop cart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when you have put your computer away </a:t>
            </a:r>
            <a:r>
              <a:rPr lang="en-US" sz="3600" b="1" u="sng" dirty="0" smtClean="0">
                <a:solidFill>
                  <a:schemeClr val="tx2">
                    <a:lumMod val="10000"/>
                  </a:schemeClr>
                </a:solidFill>
              </a:rPr>
              <a:t>properly!</a:t>
            </a:r>
            <a:endParaRPr lang="en-US" sz="3600" b="1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Balanced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hemical equations represent chemical reactions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substance which undergoes a chemical change has taken part in a chemical reaction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the differences between chemical and physical change?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C:\Documents and Settings\Administrator\Local Settings\Temporary Internet Files\Content.IE5\7GHA79R4\MC9002788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85800"/>
            <a:ext cx="1086180" cy="1927281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4571999"/>
          <a:ext cx="57150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Change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Physical Change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Burning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Melting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Rusting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Freezing</a:t>
                      </a:r>
                      <a:endParaRPr lang="en-US" sz="24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Balancing!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516563"/>
          </a:xfrm>
        </p:spPr>
        <p:txBody>
          <a:bodyPr/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the Following Site:</a:t>
            </a:r>
          </a:p>
          <a:p>
            <a:r>
              <a:rPr lang="en-US" sz="2800" dirty="0" smtClean="0">
                <a:hlinkClick r:id="rId2"/>
              </a:rPr>
              <a:t>http://education.jlab.org/elementbalancing/index.html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10 Beginner equations and 10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Intermediate!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7170" name="Picture 2" descr="C:\Documents and Settings\Administrator\Local Settings\Temporary Internet Files\Content.IE5\FAIZUW3W\MC9003108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438400"/>
            <a:ext cx="1807769" cy="1200607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2286000"/>
          <a:ext cx="5410201" cy="4348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43000"/>
                <a:gridCol w="1219200"/>
                <a:gridCol w="1524000"/>
                <a:gridCol w="1524001"/>
              </a:tblGrid>
              <a:tr h="416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Beginner level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Number of trials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Intermediate level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Number of Trials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24600" y="3672840"/>
          <a:ext cx="2514600" cy="1737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257300"/>
                <a:gridCol w="1257300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Advanced Level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Number of Trials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Ticket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5257800"/>
          </a:xfrm>
          <a:noFill/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300" u="sng" dirty="0" smtClean="0">
                <a:solidFill>
                  <a:schemeClr val="tx2">
                    <a:lumMod val="10000"/>
                  </a:schemeClr>
                </a:solidFill>
              </a:rPr>
              <a:t>Complete an exit ticket</a:t>
            </a:r>
            <a:r>
              <a:rPr lang="en-US" sz="3300" dirty="0" smtClean="0">
                <a:solidFill>
                  <a:schemeClr val="tx2">
                    <a:lumMod val="10000"/>
                  </a:schemeClr>
                </a:solidFill>
              </a:rPr>
              <a:t>, indicating how many tries it took for each equation.</a:t>
            </a:r>
          </a:p>
          <a:p>
            <a:pPr marL="514350" indent="-514350">
              <a:buFont typeface="+mj-lt"/>
              <a:buAutoNum type="arabicPeriod"/>
            </a:pPr>
            <a:endParaRPr lang="en-US" sz="33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33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3100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en-US" sz="3100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en-US" sz="31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514350" indent="-514350">
              <a:buNone/>
            </a:pPr>
            <a:r>
              <a:rPr lang="en-US" sz="3100" dirty="0" smtClean="0">
                <a:solidFill>
                  <a:schemeClr val="tx2">
                    <a:lumMod val="10000"/>
                  </a:schemeClr>
                </a:solidFill>
              </a:rPr>
              <a:t>2.    </a:t>
            </a:r>
            <a:r>
              <a:rPr lang="en-US" sz="3300" u="sng" dirty="0" smtClean="0">
                <a:solidFill>
                  <a:schemeClr val="tx2">
                    <a:lumMod val="10000"/>
                  </a:schemeClr>
                </a:solidFill>
              </a:rPr>
              <a:t>Leave your exit ticket on the front table </a:t>
            </a:r>
            <a:r>
              <a:rPr lang="en-US" sz="3300" dirty="0" smtClean="0">
                <a:solidFill>
                  <a:schemeClr val="tx2">
                    <a:lumMod val="10000"/>
                  </a:schemeClr>
                </a:solidFill>
              </a:rPr>
              <a:t>AFTER you have put your computer away </a:t>
            </a:r>
            <a:r>
              <a:rPr lang="en-US" sz="3300" b="1" u="sng" dirty="0" smtClean="0">
                <a:solidFill>
                  <a:schemeClr val="tx2">
                    <a:lumMod val="10000"/>
                  </a:schemeClr>
                </a:solidFill>
              </a:rPr>
              <a:t>properly!</a:t>
            </a:r>
          </a:p>
          <a:p>
            <a:endParaRPr lang="en-US" dirty="0"/>
          </a:p>
        </p:txBody>
      </p:sp>
      <p:pic>
        <p:nvPicPr>
          <p:cNvPr id="8194" name="Picture 2" descr="C:\Documents and Settings\Administrator\Local Settings\Temporary Internet Files\Content.IE5\FAIZUW3W\MP90040370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52400"/>
            <a:ext cx="1371600" cy="109728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2407920"/>
          <a:ext cx="8534400" cy="2743200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8534400"/>
              </a:tblGrid>
              <a:tr h="2743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Name___________________ EXIT TICKET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Total number of </a:t>
                      </a:r>
                      <a:r>
                        <a:rPr lang="en-US" sz="2400" b="1" u="sng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beginner equations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you tried _____</a:t>
                      </a:r>
                    </a:p>
                    <a:p>
                      <a:r>
                        <a:rPr lang="en-US" sz="2400" b="1" u="sng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number of trials 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 beginner equations 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number of </a:t>
                      </a:r>
                      <a:r>
                        <a:rPr lang="en-US" sz="2400" b="1" u="sng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intermediate equations 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you tried ______</a:t>
                      </a:r>
                    </a:p>
                    <a:p>
                      <a:r>
                        <a:rPr lang="en-US" sz="2400" b="1" u="sng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number of trials 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 intermediate equations 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How many advanced equations did you try?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How</a:t>
                      </a:r>
                      <a:r>
                        <a:rPr lang="en-US" sz="2000" b="1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well do you understand this process?   Not at all, A little, mostly,  I got it! </a:t>
                      </a:r>
                      <a:endParaRPr lang="en-US" sz="2000" b="1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Sites You Can Use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http://chemistry.csudh.edu/lechelpcs/rxnbalancingcsn7.html</a:t>
            </a:r>
            <a:r>
              <a:rPr lang="en-US" dirty="0" smtClean="0"/>
              <a:t> (pretty good, hard but shows solutions after 3 tries)</a:t>
            </a:r>
          </a:p>
          <a:p>
            <a:r>
              <a:rPr lang="en-US" dirty="0" smtClean="0">
                <a:hlinkClick r:id="rId3"/>
              </a:rPr>
              <a:t>http://funbasedlearning.com/chemistry/chemBalancer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http://www.sciencegeek.net/Chemistry/taters/EquationBalancing.htm</a:t>
            </a:r>
            <a:r>
              <a:rPr lang="en-US" dirty="0" smtClean="0"/>
              <a:t> (All at Once)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Reactions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5 major types of chemical reactions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Synthesis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Decomposition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displacement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displacement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Combustion</a:t>
            </a:r>
          </a:p>
          <a:p>
            <a:pPr marL="514350" indent="-514350"/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Reactions can be categorized by recognizing patterns which occur.</a:t>
            </a:r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3074" name="Picture 2" descr="C:\Documents and Settings\Administrator\Local Settings\Temporary Internet Files\Content.IE5\TQ0JBJEQ\MC9000243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447800"/>
            <a:ext cx="2386279" cy="2468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Synthesis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to recognize synthesis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two or more substances combine to form a single product, the reaction is synthesis.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chemicalequat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3581400"/>
            <a:ext cx="7239000" cy="253365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Decomposition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to recognize synthesis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a compound is broken down into two or more simpler substances it is a decomposition reaction.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reaction-decom-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048000"/>
            <a:ext cx="6320338" cy="35332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Single-Displacement Reaction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to recognize single displacement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one element takes the place of another in a compound, it is a single displacement reaction.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reaction-single-di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276600"/>
            <a:ext cx="6921284" cy="3215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Classify these reactions!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Na + 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2NaCl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5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PCl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2Al + Fe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2Fe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2Ag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  4Ag + 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endParaRPr lang="en-US" baseline="-25000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+ 2KBr  2KCl +Br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endParaRPr lang="en-US" baseline="-25000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CaO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SiO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CaSiO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endParaRPr lang="en-US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1026" name="Picture 2" descr="C:\Documents and Settings\srobinson\Local Settings\Temporary Internet Files\Content.IE5\3BUSQ6TU\MC90007862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990600"/>
            <a:ext cx="1855689" cy="5633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Na + 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2NaCl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substances combine so it is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synthesis!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2.   PCl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5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   </a:t>
            </a:r>
          </a:p>
          <a:p>
            <a:pPr marL="514350" indent="-514350">
              <a:buNone/>
            </a:pP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 single compound is broken down into two simpler substances- it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is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decomposition!</a:t>
            </a:r>
            <a:endParaRPr lang="en-US" b="1" u="sng" baseline="-25000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3.   2Al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 Fe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2Fe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    </a:t>
            </a:r>
          </a:p>
          <a:p>
            <a:pPr marL="514350" indent="-514350">
              <a:buNone/>
            </a:pP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One element takes the place of another, it is </a:t>
            </a:r>
            <a:r>
              <a:rPr lang="en-US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single displacement! </a:t>
            </a:r>
            <a:endParaRPr lang="en-US" b="1" u="sng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</a:t>
            </a:r>
            <a:endParaRPr lang="en-US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2Ag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  4Ag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Decomposition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+ 2KBr  2KCl +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Br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Single-displacement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CaO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SiO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CaSiO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Synthesis</a:t>
            </a:r>
          </a:p>
          <a:p>
            <a:pPr marL="514350" indent="-514350">
              <a:buFont typeface="+mj-lt"/>
              <a:buAutoNum type="arabicPeriod" startAt="4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Signs of a Chemical Reaction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5105400" cy="5638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Indicators of a probable chemical reaction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may be present in some physical changes too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Precipitation of a solid from a 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changes, heat or light absorbed or released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Odor Changes; like baked bread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release- sometimes occurs in physical change too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precipitation-react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53200" y="2133600"/>
            <a:ext cx="1871831" cy="2560320"/>
          </a:xfrm>
        </p:spPr>
      </p:pic>
      <p:pic>
        <p:nvPicPr>
          <p:cNvPr id="2051" name="Picture 3" descr="C:\Documents and Settings\Administrator\Local Settings\Temporary Internet Files\Content.IE5\2SUY30WG\MP90044827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399" y="1447800"/>
            <a:ext cx="2522017" cy="167640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Local Settings\Temporary Internet Files\Content.IE5\O2267VNK\MC90032912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724400"/>
            <a:ext cx="1807675" cy="1047184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tor\Local Settings\Temporary Internet Files\Content.IE5\2SUY30WG\MC90038381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733800"/>
            <a:ext cx="762000" cy="1224642"/>
          </a:xfrm>
          <a:prstGeom prst="rect">
            <a:avLst/>
          </a:prstGeom>
          <a:noFill/>
        </p:spPr>
      </p:pic>
      <p:pic>
        <p:nvPicPr>
          <p:cNvPr id="2054" name="Picture 6" descr="C:\Documents and Settings\Administrator\Local Settings\Temporary Internet Files\Content.IE5\O2267VNK\MC90001475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5257800"/>
            <a:ext cx="858622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Double-Displacement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2117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to recognize a double-displacement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the positive ions of two ionic compounds are interchanged, it is a double displacement reaction.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one product must be a precipitate of water!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reaction-doub-di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038600"/>
            <a:ext cx="6036432" cy="2590800"/>
          </a:xfrm>
          <a:prstGeom prst="rect">
            <a:avLst/>
          </a:prstGeom>
        </p:spPr>
      </p:pic>
      <p:pic>
        <p:nvPicPr>
          <p:cNvPr id="5" name="Picture 4" descr="precipitation-reac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3886200"/>
            <a:ext cx="2286000" cy="2765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Combustion Reaction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to recognize combustion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Whenever a substance combines rapidly with OXYGEN to form one or more </a:t>
            </a:r>
            <a:r>
              <a:rPr lang="en-US" sz="32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oxides</a:t>
            </a: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is a combustion reaction.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chemrx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942138"/>
            <a:ext cx="7620000" cy="363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Apply what we have learned!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Classify these reactions: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PbCl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Li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PbSO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2LiCl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+ 20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+ 2H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6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12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6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+ 60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6CO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6H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BaCl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2HCl +BaSO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endParaRPr lang="en-US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PbCl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Li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PbSO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2LiCl Interchanged </a:t>
            </a:r>
            <a:r>
              <a:rPr lang="en-US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cations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, so </a:t>
            </a:r>
            <a:r>
              <a:rPr lang="en-US" dirty="0" smtClean="0"/>
              <a:t>Double-displacement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+ 20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 substance combines with Oxygen and forms an oxide, so </a:t>
            </a:r>
            <a:r>
              <a:rPr lang="en-US" dirty="0" smtClean="0"/>
              <a:t>Combustion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6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12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6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+ 60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6CO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+ 6H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</a:t>
            </a:r>
            <a:r>
              <a:rPr lang="en-US" dirty="0" smtClean="0"/>
              <a:t>Combustion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BaCl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 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H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2HCl +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BaSO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   </a:t>
            </a:r>
            <a:r>
              <a:rPr lang="en-US" dirty="0" smtClean="0"/>
              <a:t>Double-displacement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 and Contrast Types Of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1999"/>
          <a:ext cx="8229600" cy="601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6629400"/>
              </a:tblGrid>
              <a:tr h="37282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Reaction Type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General Equation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28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Synthesis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Element/compound + Element/compound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compound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Examples: 2 Na + Cl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 2NaCl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   </a:t>
                      </a:r>
                      <a:r>
                        <a:rPr lang="en-US" sz="200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CaO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 SiO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CaSiO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3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28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Decomposition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Compound 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two or more elements/compounds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Examples: P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Cl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5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 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P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Cl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3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 Cl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                   2Ag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O  4Ag + 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endParaRPr lang="en-US" sz="2000" baseline="-25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28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Single</a:t>
                      </a:r>
                    </a:p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Displacement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Element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 compound </a:t>
                      </a:r>
                      <a:r>
                        <a:rPr lang="en-US" sz="2000" baseline="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bc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element b + compound ac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Example: 2Al + F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2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O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3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 2Fe + Al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3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                 Cl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+ 2KBr  2KCl +Br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endParaRPr lang="en-US" sz="2000" baseline="-25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5784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Double</a:t>
                      </a:r>
                    </a:p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Displacement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Compound ac + compound </a:t>
                      </a:r>
                      <a:r>
                        <a:rPr lang="en-US" sz="2000" baseline="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bd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compound ad + compound </a:t>
                      </a:r>
                      <a:r>
                        <a:rPr lang="en-US" sz="2000" baseline="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bc</a:t>
                      </a:r>
                      <a:endParaRPr lang="en-US" sz="2000" baseline="0" dirty="0" smtClean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sym typeface="Wingdings" pitchFamily="2" charset="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Example: PbCl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2  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+ Li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2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SO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 Pb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SO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+ 2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Li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Cl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                 BaCl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2  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+ H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2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SO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 2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H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Cl +Ba</a:t>
                      </a:r>
                      <a:r>
                        <a:rPr lang="en-US" sz="2000" kern="12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SO</a:t>
                      </a:r>
                      <a:r>
                        <a:rPr lang="en-US" sz="2000" kern="12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</a:t>
                      </a:r>
                    </a:p>
                    <a:p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28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Combustion</a:t>
                      </a:r>
                      <a:endParaRPr lang="en-US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Element/Compound + Oxygen </a:t>
                      </a:r>
                      <a:r>
                        <a:rPr lang="en-US" sz="2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Oxide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Example: CH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4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+ 20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CO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+ 2H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O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                 C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6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H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12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0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6 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+ 60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 6CO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+ 6H</a:t>
                      </a:r>
                      <a:r>
                        <a:rPr lang="en-US" sz="2000" baseline="-250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O</a:t>
                      </a:r>
                      <a:endParaRPr lang="en-US" sz="2000" dirty="0">
                        <a:solidFill>
                          <a:schemeClr val="tx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 that Affect Direction Of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94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factors modify the direction of reactions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can change direction: Called Reversible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charging and draining a battery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Adding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or removing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energy as heat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can affect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direction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Endothermic reactions; added heat  pushes reaction to the right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Exothermic reactions; added heat pushes the reaction to the left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Reversibility of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all reactions are reversible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fuel burns, food is digested and paint hardens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products are formed and at least one reactant is used up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reactions automatically reverse to establish equilibrium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net (overall) change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and products change place, forming at about the same rate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are never used up because they are always being used then reformed from products</a:t>
            </a: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Ex. CaCo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 </a:t>
            </a:r>
            <a:r>
              <a:rPr lang="en-US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CaO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CO</a:t>
            </a:r>
            <a:r>
              <a:rPr lang="en-US" baseline="-250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endParaRPr lang="en-US" dirty="0"/>
          </a:p>
        </p:txBody>
      </p:sp>
      <p:pic>
        <p:nvPicPr>
          <p:cNvPr id="4098" name="Picture 2" descr="C:\Documents and Settings\Administrator\Local Settings\Temporary Internet Files\Content.IE5\GQYC9ZTL\MM90004649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52400"/>
            <a:ext cx="1505039" cy="166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Initiating a Reaction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867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a reaction to occur, particles must collide with sufficient force to cause electrons to rearrange.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amount of energy needed to cause a reaction is called </a:t>
            </a: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Energy</a:t>
            </a:r>
          </a:p>
          <a:p>
            <a:pPr lvl="1"/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 reactions have high activation energy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determine reaction rate, measure how quickly one reactant disappears or one product appears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 which affect Rate of Reaction</a:t>
            </a:r>
          </a:p>
          <a:p>
            <a:pPr marL="971550" lvl="1" indent="-51435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 descr="C:\Documents and Settings\Administrator\Local Settings\Temporary Internet Files\Content.IE5\O2267VNK\MC9004315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6872" y="0"/>
            <a:ext cx="2454442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 that Affect Rate Of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791200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Temperature;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most reactions </a:t>
            </a: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 up 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higher temp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Concentration;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raising the concentration of a reactant can </a:t>
            </a: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 up 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reaction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Catalysts;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speeds up 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rate w/out being changed by the reaction (enzymes in cells)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Inhibitor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slows down 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reaction (preservatives)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Mini-Lab 6.1 Energy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hange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Question: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we observe energy changes?</a:t>
            </a:r>
          </a:p>
          <a:p>
            <a:pPr>
              <a:buNone/>
            </a:pP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Information: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chemical reactions involve an energy change.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Sometimes the change is so small that special detection instruments are needed to  observe it.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Sometimes they can be observed easily.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Light,  heat, sound, kinetic and potential are  all forms of energy.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Mini-Lab 6.1 Energy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Procedure: 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25g of iron powder and 1g of </a:t>
            </a:r>
            <a:r>
              <a:rPr lang="en-US" sz="3600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a reseal able bag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30g of vermiculite to bag, seal bag and shake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bag and add 5ml of water, reseal and shake gently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 bag in your hands, note any changes you observe</a:t>
            </a:r>
          </a:p>
          <a:p>
            <a:endParaRPr lang="en-US" dirty="0"/>
          </a:p>
        </p:txBody>
      </p:sp>
      <p:pic>
        <p:nvPicPr>
          <p:cNvPr id="6147" name="Picture 3" descr="C:\Documents and Settings\Administrator\Local Settings\Temporary Internet Files\Content.IE5\TQ0JBJEQ\MC9000547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3810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Mini-Lab 6.1 Energy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/>
          <a:lstStyle/>
          <a:p>
            <a:pPr marL="514350" indent="-514350">
              <a:buNone/>
            </a:pPr>
            <a:r>
              <a:rPr lang="en-US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Analysis: (answer the following in your notebook</a:t>
            </a:r>
            <a:endParaRPr lang="en-US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Did you observe energy changes? If so, describe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Did a chemical reaction take place? What kind of reaction?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think of anytime in the real world, where this reaction might be useful? Explain </a:t>
            </a:r>
          </a:p>
          <a:p>
            <a:endParaRPr lang="en-US" dirty="0"/>
          </a:p>
        </p:txBody>
      </p:sp>
      <p:pic>
        <p:nvPicPr>
          <p:cNvPr id="4" name="Picture 2" descr="C:\Documents and Settings\Administrator\Local Settings\Temporary Internet Files\Content.IE5\FAIZUW3W\MC9003108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6231" y="838200"/>
            <a:ext cx="1807769" cy="1200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Exothermic Reaction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chemical_warm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4675632" cy="2700528"/>
          </a:xfrm>
        </p:spPr>
      </p:pic>
      <p:pic>
        <p:nvPicPr>
          <p:cNvPr id="5" name="Picture 4" descr="imagesCAB6VT4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828800"/>
            <a:ext cx="3311650" cy="4210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2672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Reaction has as one of the products, energy, in the form of heat!</a:t>
            </a:r>
            <a:endParaRPr lang="en-US" sz="36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Endothermic Reactions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cold pac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581400"/>
            <a:ext cx="4191000" cy="3048000"/>
          </a:xfrm>
        </p:spPr>
      </p:pic>
      <p:pic>
        <p:nvPicPr>
          <p:cNvPr id="5" name="Picture 4" descr="imagesCA0QFI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295400"/>
            <a:ext cx="4089035" cy="4492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295400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reactions use energy from the surroundings, in the form of heat, as one of the reactants; creating a cold  product!</a:t>
            </a:r>
            <a:endParaRPr lang="en-US" sz="28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Equations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486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 all changes </a:t>
            </a:r>
            <a:r>
              <a:rPr lang="en-US" sz="34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take place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substances that react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34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Reactants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substances formed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34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Products</a:t>
            </a:r>
            <a:endParaRPr lang="en-US" sz="34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Reactants: Iron  and Oxygen </a:t>
            </a:r>
          </a:p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Product:  Iron(III) Oxide</a:t>
            </a:r>
          </a:p>
          <a:p>
            <a:pPr algn="ctr"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Rust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Administrator\Local Settings\Temporary Internet Files\Content.IE5\2SUY30WG\MP9000494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2800"/>
            <a:ext cx="4180114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76923C"/>
      </a:dk1>
      <a:lt1>
        <a:sysClr val="window" lastClr="FFFFFF"/>
      </a:lt1>
      <a:dk2>
        <a:srgbClr val="4F6128"/>
      </a:dk2>
      <a:lt2>
        <a:srgbClr val="EEECE1"/>
      </a:lt2>
      <a:accent1>
        <a:srgbClr val="92D05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1920</Words>
  <Application>Microsoft Office PowerPoint</Application>
  <PresentationFormat>On-screen Show (4:3)</PresentationFormat>
  <Paragraphs>306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Writing Simple Chemical Equations</vt:lpstr>
      <vt:lpstr>Chemical Reactions</vt:lpstr>
      <vt:lpstr>Signs of a Chemical Reaction</vt:lpstr>
      <vt:lpstr>Mini-Lab 6.1 Energy Change</vt:lpstr>
      <vt:lpstr>Mini-Lab 6.1 Energy Change</vt:lpstr>
      <vt:lpstr>Mini-Lab 6.1 Energy Change</vt:lpstr>
      <vt:lpstr>Exothermic Reaction</vt:lpstr>
      <vt:lpstr>Endothermic Reactions</vt:lpstr>
      <vt:lpstr>Chemical Equations</vt:lpstr>
      <vt:lpstr>The Description of Changes</vt:lpstr>
      <vt:lpstr>Word Equations</vt:lpstr>
      <vt:lpstr>Chemical Equations</vt:lpstr>
      <vt:lpstr>Balancing Chemical Equations</vt:lpstr>
      <vt:lpstr>Balancing Chemical Equations</vt:lpstr>
      <vt:lpstr>Example of Process</vt:lpstr>
      <vt:lpstr>Last Step</vt:lpstr>
      <vt:lpstr>Write a Balanced Equation for  Each of These Reactions</vt:lpstr>
      <vt:lpstr>Answers</vt:lpstr>
      <vt:lpstr>Let’s Use the Internet to Help us Practice!</vt:lpstr>
      <vt:lpstr>More Balancing!</vt:lpstr>
      <vt:lpstr>Exit Ticket</vt:lpstr>
      <vt:lpstr>Other Sites You Can Use To Practice</vt:lpstr>
      <vt:lpstr>Types Of Reactions</vt:lpstr>
      <vt:lpstr>Synthesis</vt:lpstr>
      <vt:lpstr>Decomposition</vt:lpstr>
      <vt:lpstr>Single-Displacement Reaction</vt:lpstr>
      <vt:lpstr>Let’s Classify these reactions!</vt:lpstr>
      <vt:lpstr>Answers</vt:lpstr>
      <vt:lpstr>Answers Continued</vt:lpstr>
      <vt:lpstr>Double-Displacement Reactions</vt:lpstr>
      <vt:lpstr>Combustion Reaction</vt:lpstr>
      <vt:lpstr>Let’s Apply what we have learned!</vt:lpstr>
      <vt:lpstr>Answers</vt:lpstr>
      <vt:lpstr>Compare and Contrast Types Of Reactions</vt:lpstr>
      <vt:lpstr>Factors that Affect Direction Of Reactions</vt:lpstr>
      <vt:lpstr>Reversibility of Reactions</vt:lpstr>
      <vt:lpstr>Initiating a Reaction</vt:lpstr>
      <vt:lpstr>Factors that Affect Rate Of Reactions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Simpl</dc:title>
  <dc:creator>User</dc:creator>
  <cp:lastModifiedBy>Providence Public Schools</cp:lastModifiedBy>
  <cp:revision>82</cp:revision>
  <dcterms:created xsi:type="dcterms:W3CDTF">2011-02-23T17:17:51Z</dcterms:created>
  <dcterms:modified xsi:type="dcterms:W3CDTF">2011-03-08T19:34:21Z</dcterms:modified>
</cp:coreProperties>
</file>