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3" r:id="rId9"/>
    <p:sldId id="275" r:id="rId10"/>
    <p:sldId id="267" r:id="rId11"/>
    <p:sldId id="264" r:id="rId12"/>
    <p:sldId id="265" r:id="rId13"/>
    <p:sldId id="266" r:id="rId14"/>
    <p:sldId id="276" r:id="rId15"/>
    <p:sldId id="268" r:id="rId16"/>
    <p:sldId id="269" r:id="rId17"/>
    <p:sldId id="270" r:id="rId18"/>
    <p:sldId id="271" r:id="rId19"/>
    <p:sldId id="277" r:id="rId20"/>
    <p:sldId id="272" r:id="rId21"/>
    <p:sldId id="273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7" r:id="rId33"/>
    <p:sldId id="289" r:id="rId34"/>
    <p:sldId id="290" r:id="rId35"/>
    <p:sldId id="292" r:id="rId36"/>
    <p:sldId id="293" r:id="rId37"/>
    <p:sldId id="294" r:id="rId38"/>
    <p:sldId id="295" r:id="rId39"/>
    <p:sldId id="296" r:id="rId40"/>
    <p:sldId id="291" r:id="rId41"/>
    <p:sldId id="297" r:id="rId42"/>
    <p:sldId id="298" r:id="rId43"/>
    <p:sldId id="299" r:id="rId44"/>
    <p:sldId id="300" r:id="rId45"/>
    <p:sldId id="301" r:id="rId4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8C2DA81-02EF-40CF-AC96-24FCCB15878A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651B6B3-1D7A-4DEA-A739-23A6227EA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63E779-0768-41E5-97BD-667C4849C191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29778B-8F8C-4144-8F4A-399EDCEE4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778B-8F8C-4144-8F4A-399EDCEE4B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FD7391-BDA3-4321-9C24-D6E873D19FA5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42DAC2-4D51-4C55-9975-D8F4F0437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057399"/>
          </a:xfrm>
        </p:spPr>
        <p:txBody>
          <a:bodyPr/>
          <a:lstStyle/>
          <a:p>
            <a:r>
              <a:rPr lang="en-US" dirty="0" err="1" smtClean="0"/>
              <a:t>Stoichiometry</a:t>
            </a:r>
            <a:r>
              <a:rPr lang="en-US" dirty="0" smtClean="0"/>
              <a:t> of Chemical Reactions </a:t>
            </a:r>
            <a:r>
              <a:rPr lang="en-US" sz="1800" dirty="0"/>
              <a:t>(</a:t>
            </a:r>
            <a:r>
              <a:rPr lang="en-US" sz="1800" dirty="0" smtClean="0"/>
              <a:t>Q3 U2) </a:t>
            </a:r>
            <a:endParaRPr lang="en-US" sz="1800" dirty="0"/>
          </a:p>
        </p:txBody>
      </p:sp>
      <p:pic>
        <p:nvPicPr>
          <p:cNvPr id="4" name="Picture 3" descr="stoichiometryTitle.gif"/>
          <p:cNvPicPr>
            <a:picLocks noChangeAspect="1"/>
          </p:cNvPicPr>
          <p:nvPr/>
        </p:nvPicPr>
        <p:blipFill>
          <a:blip r:embed="rId2" cstate="print"/>
          <a:srcRect l="1363" t="17518"/>
          <a:stretch>
            <a:fillRect/>
          </a:stretch>
        </p:blipFill>
        <p:spPr>
          <a:xfrm>
            <a:off x="533400" y="2590800"/>
            <a:ext cx="78486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Molar Mass and Formula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4937760"/>
          </a:xfrm>
        </p:spPr>
        <p:txBody>
          <a:bodyPr/>
          <a:lstStyle/>
          <a:p>
            <a:pPr>
              <a:buNone/>
            </a:pPr>
            <a:r>
              <a:rPr lang="en-US" sz="3600" b="1" u="sng" dirty="0" smtClean="0">
                <a:solidFill>
                  <a:schemeClr val="bg1"/>
                </a:solidFill>
              </a:rPr>
              <a:t>Molar mass: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smtClean="0">
                <a:solidFill>
                  <a:schemeClr val="bg1"/>
                </a:solidFill>
              </a:rPr>
              <a:t>The mass </a:t>
            </a:r>
            <a:r>
              <a:rPr lang="en-US" sz="3600" b="1" dirty="0" smtClean="0">
                <a:solidFill>
                  <a:schemeClr val="bg1"/>
                </a:solidFill>
              </a:rPr>
              <a:t>(in grams)</a:t>
            </a:r>
            <a:r>
              <a:rPr lang="en-US" sz="3600" b="1" u="sng" dirty="0" smtClean="0">
                <a:solidFill>
                  <a:schemeClr val="bg1"/>
                </a:solidFill>
              </a:rPr>
              <a:t>of one mole</a:t>
            </a:r>
            <a:r>
              <a:rPr lang="en-US" sz="3600" b="1" dirty="0" smtClean="0">
                <a:solidFill>
                  <a:schemeClr val="bg1"/>
                </a:solidFill>
              </a:rPr>
              <a:t> of a molecule or a formula unit</a:t>
            </a:r>
          </a:p>
          <a:p>
            <a:endParaRPr lang="en-US" sz="2400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Molecular mass: </a:t>
            </a:r>
            <a:r>
              <a:rPr lang="en-US" dirty="0" smtClean="0">
                <a:solidFill>
                  <a:schemeClr val="bg1"/>
                </a:solidFill>
              </a:rPr>
              <a:t>mass </a:t>
            </a:r>
            <a:r>
              <a:rPr lang="en-US" b="1" u="sng" dirty="0" smtClean="0">
                <a:solidFill>
                  <a:schemeClr val="bg1"/>
                </a:solidFill>
              </a:rPr>
              <a:t>in atomic mass units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just one molecule</a:t>
            </a:r>
          </a:p>
          <a:p>
            <a:pPr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Formula Mass:</a:t>
            </a:r>
            <a:r>
              <a:rPr lang="en-US" dirty="0" smtClean="0">
                <a:solidFill>
                  <a:schemeClr val="bg1"/>
                </a:solidFill>
              </a:rPr>
              <a:t> mass </a:t>
            </a:r>
            <a:r>
              <a:rPr lang="en-US" b="1" u="sng" dirty="0" smtClean="0">
                <a:solidFill>
                  <a:schemeClr val="bg1"/>
                </a:solidFill>
              </a:rPr>
              <a:t>in atomic mass units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one formula unit </a:t>
            </a:r>
            <a:r>
              <a:rPr lang="en-US" dirty="0" smtClean="0">
                <a:solidFill>
                  <a:schemeClr val="bg1"/>
                </a:solidFill>
              </a:rPr>
              <a:t>of an ionic compound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Relating the Mass of an Atom to the Mass of a Mole of substance.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Steps</a:t>
            </a:r>
          </a:p>
          <a:p>
            <a:pPr marL="722376" indent="-45720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Find the average Atomic Mass of the element on the PT. (state it in grams instead of atomic units)</a:t>
            </a:r>
          </a:p>
          <a:p>
            <a:pPr marL="1099566" lvl="1" indent="-514350">
              <a:buFont typeface="+mj-lt"/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Example:  molar mass of Fe = 55.847 g</a:t>
            </a:r>
          </a:p>
          <a:p>
            <a:pPr marL="1042416" lvl="1" indent="-457200">
              <a:buFont typeface="+mj-lt"/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Example:  molar mass of Pt = 195.08 g</a:t>
            </a:r>
          </a:p>
          <a:p>
            <a:pPr marL="1307592" lvl="2" indent="-457200">
              <a:buFont typeface="+mj-lt"/>
              <a:buAutoNum type="alphaLcParenR"/>
            </a:pPr>
            <a:endParaRPr lang="en-US" dirty="0" smtClean="0">
              <a:solidFill>
                <a:schemeClr val="bg1"/>
              </a:solidFill>
            </a:endParaRPr>
          </a:p>
          <a:p>
            <a:pPr marL="722376" indent="-457200">
              <a:buFont typeface="+mj-lt"/>
              <a:buAutoNum type="arabicPeriod"/>
            </a:pPr>
            <a:r>
              <a:rPr 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If the element is a molecule, count the number of atoms in the molecule then multiply the  atomic mass by the number of atoms.</a:t>
            </a:r>
          </a:p>
          <a:p>
            <a:pPr marL="1042416" lvl="1" indent="-4572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Example: O</a:t>
            </a:r>
            <a:r>
              <a:rPr lang="en-US" sz="28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, the mass of O =16.0g  There are 2 atoms of O in the O</a:t>
            </a:r>
            <a:r>
              <a:rPr lang="en-US" sz="28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molecule ,  2 atoms X 16.0g = 32.00g is the molar mass of the molecule.</a:t>
            </a:r>
          </a:p>
          <a:p>
            <a:pPr marL="1307592" lvl="2" indent="-457200">
              <a:buFont typeface="+mj-lt"/>
              <a:buAutoNum type="alphaLcParenR"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Let’s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/>
          <a:lstStyle/>
          <a:p>
            <a:pPr marL="651510" indent="-514350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Calculate the molar mass of each of the following: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Br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2051" name="Picture 3" descr="C:\Documents and Settings\Administrator\Local Settings\Temporary Internet Files\Content.IE5\TQ0JBJEQ\MP9102210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599"/>
            <a:ext cx="2133600" cy="1099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Molar Mass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6636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Calculate the molar mass of each of the following: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14.007g X 2  =28.014 g/mol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35.453g X 2  =70.906 g/mol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Br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79.904g X 2  =159.808 g/mol 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126.904g X 2  =253.808 g/mol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1.008g X 2  =2.016 g/mol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</a:t>
            </a:r>
            <a:r>
              <a:rPr lang="en-US" sz="3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= 18.998g X 2  =37.996 g/mol</a:t>
            </a:r>
          </a:p>
        </p:txBody>
      </p:sp>
      <p:pic>
        <p:nvPicPr>
          <p:cNvPr id="3074" name="Picture 2" descr="C:\Documents and Settings\Administrator\Local Settings\Temporary Internet Files\Content.IE5\70NE7HCY\MC9000890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533399"/>
            <a:ext cx="1183843" cy="2084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Now, let’s do the same for an example reaction!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6156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Count the number and type of atoms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Find the Atomic Mass  of each atom type, on the periodic table. Write it in grams.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Multiply the mass times the # of Atoms. Then add the totals</a:t>
            </a: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How do we calculate Molar Mass?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6172200"/>
          </a:xfrm>
        </p:spPr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Count the number and type of atoms</a:t>
            </a:r>
          </a:p>
          <a:p>
            <a:pPr marL="651510" indent="-514350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Ethanol (C2H5OH)</a:t>
            </a:r>
          </a:p>
          <a:p>
            <a:pPr marL="651510" indent="-514350"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bg1"/>
                </a:solidFill>
              </a:rPr>
              <a:t>Find the Atomic Mass  of each atom type, on the periodic table. Write it in grams.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endParaRPr lang="en-US" sz="1800" dirty="0" smtClean="0"/>
          </a:p>
          <a:p>
            <a:pPr marL="651510" indent="-514350">
              <a:buFont typeface="+mj-lt"/>
              <a:buAutoNum type="arabicPeriod" startAt="2"/>
            </a:pPr>
            <a:endParaRPr lang="en-US" sz="1800" dirty="0" smtClean="0"/>
          </a:p>
          <a:p>
            <a:pPr marL="651510" indent="-514350"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bg1"/>
                </a:solidFill>
              </a:rPr>
              <a:t>Multiply The mass X the # of Atoms. Then add the totals.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90800" y="1066800"/>
          <a:ext cx="609600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4724400"/>
              </a:tblGrid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Atom type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Amount of each atom</a:t>
                      </a:r>
                      <a:endParaRPr lang="en-US" sz="1600" dirty="0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4600" y="2971800"/>
          <a:ext cx="6096000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05000"/>
                <a:gridCol w="2819400"/>
              </a:tblGrid>
              <a:tr h="3467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Atom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Amount of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Ave. Atomic Mass in g</a:t>
                      </a:r>
                      <a:endParaRPr lang="en-US" sz="1600" dirty="0"/>
                    </a:p>
                  </a:txBody>
                  <a:tcPr/>
                </a:tc>
              </a:tr>
              <a:tr h="3467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12.0</a:t>
                      </a:r>
                      <a:endParaRPr lang="en-US" sz="1600" dirty="0"/>
                    </a:p>
                  </a:txBody>
                  <a:tcPr/>
                </a:tc>
              </a:tr>
              <a:tr h="3467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</a:t>
                      </a:r>
                      <a:endParaRPr lang="en-US" sz="1600" dirty="0"/>
                    </a:p>
                  </a:txBody>
                  <a:tcPr/>
                </a:tc>
              </a:tr>
              <a:tr h="3467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16.0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4800600"/>
          <a:ext cx="7848602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05000"/>
                <a:gridCol w="2667000"/>
                <a:gridCol w="1905002"/>
              </a:tblGrid>
              <a:tr h="269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Atom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Amount of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Ave. Atomic Mass in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=24.0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=16.0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Molar Mass Of 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Ethanol (C</a:t>
                      </a:r>
                      <a:r>
                        <a:rPr lang="en-US" sz="1800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sz="1800" baseline="-250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OH)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</a:t>
                      </a:r>
                      <a:r>
                        <a:rPr lang="en-US" baseline="0" dirty="0" smtClean="0"/>
                        <a:t> 46.0g/mole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We Calculate Molar Mass?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209800"/>
                <a:gridCol w="2209800"/>
                <a:gridCol w="2133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Atom Types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 of Atoms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Ave. Atomic Mass in g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Total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40.1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40.1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35.5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71.0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Mass of 1 mol of  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CaCl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2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(molar mass)</a:t>
                      </a:r>
                      <a:endParaRPr lang="en-US" sz="24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111.1 </a:t>
                      </a:r>
                      <a:r>
                        <a:rPr lang="en-US" sz="2000" dirty="0" smtClean="0"/>
                        <a:t>g/mole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09600"/>
            <a:ext cx="655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Example: Calcium Chloride (CaCl</a:t>
            </a:r>
            <a:r>
              <a:rPr lang="en-US" sz="2800" baseline="-25000" dirty="0" smtClean="0">
                <a:solidFill>
                  <a:schemeClr val="bg1"/>
                </a:solidFill>
              </a:rPr>
              <a:t>2 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endParaRPr lang="en-US" sz="2800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Do 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None/>
            </a:pPr>
            <a:r>
              <a:rPr lang="en-US" dirty="0" smtClean="0"/>
              <a:t>What is the molar mass of each of the following?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 Fe</a:t>
            </a:r>
            <a:r>
              <a:rPr lang="en-US" baseline="-25000" dirty="0" smtClean="0"/>
              <a:t>2</a:t>
            </a:r>
            <a:r>
              <a:rPr lang="en-US" dirty="0" smtClean="0"/>
              <a:t> 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 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err="1" smtClean="0"/>
              <a:t>NaCl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NH</a:t>
            </a:r>
            <a:r>
              <a:rPr lang="en-US" baseline="-25000" dirty="0" smtClean="0"/>
              <a:t>3 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BaI</a:t>
            </a:r>
            <a:r>
              <a:rPr lang="en-US" baseline="-25000" dirty="0" smtClean="0"/>
              <a:t>2</a:t>
            </a:r>
          </a:p>
        </p:txBody>
      </p:sp>
      <p:pic>
        <p:nvPicPr>
          <p:cNvPr id="5122" name="Picture 2" descr="C:\Documents and Settings\Administrator\Local Settings\Temporary Internet Files\Content.IE5\NET4OJU2\MC90023821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667000"/>
            <a:ext cx="2887571" cy="2574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Molar Mass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>
            <a:normAutofit fontScale="55000" lnSpcReduction="20000"/>
          </a:bodyPr>
          <a:lstStyle/>
          <a:p>
            <a:pPr marL="651510" indent="-514350">
              <a:buNone/>
            </a:pPr>
            <a:r>
              <a:rPr lang="en-US" sz="2900" dirty="0" smtClean="0"/>
              <a:t> </a:t>
            </a:r>
            <a:r>
              <a:rPr lang="en-US" sz="2900" b="1" dirty="0" smtClean="0"/>
              <a:t>Fe</a:t>
            </a:r>
            <a:r>
              <a:rPr lang="en-US" sz="2900" b="1" baseline="-25000" dirty="0" smtClean="0"/>
              <a:t>2</a:t>
            </a:r>
            <a:r>
              <a:rPr lang="en-US" sz="2900" b="1" dirty="0" smtClean="0"/>
              <a:t> O</a:t>
            </a:r>
            <a:r>
              <a:rPr lang="en-US" sz="2900" b="1" baseline="-25000" dirty="0" smtClean="0"/>
              <a:t>3 </a:t>
            </a:r>
            <a:r>
              <a:rPr lang="en-US" sz="2900" b="1" dirty="0" smtClean="0"/>
              <a:t>  = 55.85g X 2=  111.7 g 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16.0g X 3 = 48.0g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      = 159.7 g/mol</a:t>
            </a:r>
          </a:p>
          <a:p>
            <a:pPr marL="651510" indent="-514350">
              <a:buNone/>
            </a:pPr>
            <a:r>
              <a:rPr lang="en-US" b="1" dirty="0" smtClean="0"/>
              <a:t>_______________________________________________</a:t>
            </a:r>
          </a:p>
          <a:p>
            <a:pPr marL="651510" indent="-514350">
              <a:buNone/>
            </a:pPr>
            <a:r>
              <a:rPr lang="en-US" sz="2900" b="1" dirty="0" smtClean="0"/>
              <a:t> H</a:t>
            </a:r>
            <a:r>
              <a:rPr lang="en-US" sz="2900" b="1" baseline="-25000" dirty="0" smtClean="0"/>
              <a:t>2</a:t>
            </a:r>
            <a:r>
              <a:rPr lang="en-US" sz="2900" b="1" dirty="0" smtClean="0"/>
              <a:t>O  = 1.01g X 2 = 2.02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16.0g X 1 = 16.0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 = 18.02 g/mol</a:t>
            </a:r>
          </a:p>
          <a:p>
            <a:pPr marL="651510" indent="-514350">
              <a:buNone/>
            </a:pPr>
            <a:r>
              <a:rPr lang="en-US" sz="2900" b="1" dirty="0" smtClean="0"/>
              <a:t>_______________________________________________</a:t>
            </a:r>
          </a:p>
          <a:p>
            <a:pPr marL="651510" indent="-514350">
              <a:buNone/>
            </a:pPr>
            <a:r>
              <a:rPr lang="en-US" sz="2900" b="1" dirty="0" smtClean="0"/>
              <a:t> CO</a:t>
            </a:r>
            <a:r>
              <a:rPr lang="en-US" sz="2900" b="1" baseline="-25000" dirty="0" smtClean="0"/>
              <a:t>2  </a:t>
            </a:r>
            <a:r>
              <a:rPr lang="en-US" sz="2900" b="1" dirty="0" smtClean="0"/>
              <a:t> = 12.01g X 1 = 12.01</a:t>
            </a:r>
          </a:p>
          <a:p>
            <a:pPr marL="651510" indent="-514350">
              <a:buNone/>
            </a:pPr>
            <a:r>
              <a:rPr lang="en-US" sz="2900" b="1" dirty="0" smtClean="0"/>
              <a:t>	    16.0g X 2 =  32.0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  </a:t>
            </a:r>
            <a:r>
              <a:rPr lang="en-US" sz="2900" b="1" smtClean="0"/>
              <a:t>= 44.01 </a:t>
            </a:r>
            <a:r>
              <a:rPr lang="en-US" sz="2900" b="1" dirty="0" smtClean="0"/>
              <a:t>g/mol</a:t>
            </a:r>
          </a:p>
          <a:p>
            <a:pPr marL="651510" indent="-514350">
              <a:buNone/>
            </a:pPr>
            <a:r>
              <a:rPr lang="en-US" sz="2900" b="1" dirty="0" smtClean="0"/>
              <a:t>________________________________________________</a:t>
            </a:r>
          </a:p>
          <a:p>
            <a:pPr marL="651510" indent="-514350">
              <a:buNone/>
            </a:pPr>
            <a:r>
              <a:rPr lang="en-US" sz="2900" b="1" dirty="0" err="1" smtClean="0"/>
              <a:t>NaCl</a:t>
            </a:r>
            <a:r>
              <a:rPr lang="en-US" sz="2900" b="1" dirty="0" smtClean="0"/>
              <a:t>  = 22.99 gX1 = 22.99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35.45g X1 = 35.45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  = 58.44 g/mol</a:t>
            </a:r>
          </a:p>
          <a:p>
            <a:pPr marL="651510" indent="-514350">
              <a:buNone/>
            </a:pPr>
            <a:r>
              <a:rPr lang="en-US" sz="2900" b="1" dirty="0" smtClean="0"/>
              <a:t>________________________________________________</a:t>
            </a:r>
          </a:p>
          <a:p>
            <a:pPr marL="651510" indent="-514350">
              <a:buNone/>
            </a:pPr>
            <a:r>
              <a:rPr lang="en-US" sz="2900" b="1" dirty="0" smtClean="0"/>
              <a:t>NH</a:t>
            </a:r>
            <a:r>
              <a:rPr lang="en-US" sz="2900" b="1" baseline="-25000" dirty="0" smtClean="0"/>
              <a:t>3  </a:t>
            </a:r>
            <a:r>
              <a:rPr lang="en-US" sz="2900" b="1" dirty="0" smtClean="0"/>
              <a:t> =14.01g X 1 = 14.01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1.01g X 3 = 3.03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= 17.04 g/mol</a:t>
            </a:r>
          </a:p>
          <a:p>
            <a:pPr marL="651510" indent="-514350">
              <a:buNone/>
            </a:pPr>
            <a:r>
              <a:rPr lang="en-US" sz="2900" b="1" dirty="0" smtClean="0"/>
              <a:t>________________________________________________</a:t>
            </a:r>
          </a:p>
          <a:p>
            <a:pPr marL="651510" indent="-514350">
              <a:buNone/>
            </a:pPr>
            <a:r>
              <a:rPr lang="en-US" sz="2900" b="1" dirty="0" smtClean="0"/>
              <a:t>BaI</a:t>
            </a:r>
            <a:r>
              <a:rPr lang="en-US" sz="2900" b="1" baseline="-25000" dirty="0" smtClean="0"/>
              <a:t>2 </a:t>
            </a:r>
            <a:r>
              <a:rPr lang="en-US" sz="2900" b="1" dirty="0" smtClean="0"/>
              <a:t> = 137.33g X 1 = 137.33</a:t>
            </a:r>
          </a:p>
          <a:p>
            <a:pPr marL="651510" indent="-514350">
              <a:buNone/>
            </a:pPr>
            <a:r>
              <a:rPr lang="en-US" sz="2900" b="1" baseline="-25000" dirty="0" smtClean="0"/>
              <a:t>             </a:t>
            </a:r>
            <a:r>
              <a:rPr lang="en-US" sz="2900" b="1" dirty="0"/>
              <a:t> </a:t>
            </a:r>
            <a:r>
              <a:rPr lang="en-US" sz="2900" b="1" dirty="0" smtClean="0"/>
              <a:t>  126.90g X 2 = 253.80</a:t>
            </a:r>
          </a:p>
          <a:p>
            <a:pPr marL="651510" indent="-514350">
              <a:buNone/>
            </a:pPr>
            <a:r>
              <a:rPr lang="en-US" sz="2900" b="1" dirty="0" smtClean="0"/>
              <a:t>                               = 391.13 g/mol</a:t>
            </a:r>
            <a:endParaRPr lang="en-US" sz="2900" b="1" baseline="-25000" dirty="0" smtClean="0"/>
          </a:p>
        </p:txBody>
      </p:sp>
      <p:pic>
        <p:nvPicPr>
          <p:cNvPr id="4098" name="Picture 2" descr="C:\Documents and Settings\Administrator\Local Settings\Temporary Internet Files\Content.IE5\Q2AR1N89\MC9000787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5720" y="838200"/>
            <a:ext cx="3357706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that we know how to find Molar Mass What is the next step?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 want to produce 500g of ethanol using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following equation;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6CO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+17H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3C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5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OH + 9H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0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How many grams of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I need?</a:t>
            </a:r>
          </a:p>
          <a:p>
            <a:pPr fontAlgn="t">
              <a:buNone/>
            </a:pPr>
            <a:r>
              <a:rPr lang="en-US" b="1" dirty="0" smtClean="0"/>
              <a:t>The Molar Mass Of Ethanol (C</a:t>
            </a:r>
            <a:r>
              <a:rPr lang="en-US" b="1" baseline="-25000" dirty="0" smtClean="0"/>
              <a:t>2</a:t>
            </a:r>
            <a:r>
              <a:rPr lang="en-US" b="1" dirty="0" smtClean="0"/>
              <a:t>H</a:t>
            </a:r>
            <a:r>
              <a:rPr lang="en-US" b="1" baseline="-25000" dirty="0" smtClean="0"/>
              <a:t>5</a:t>
            </a:r>
            <a:r>
              <a:rPr lang="en-US" b="1" dirty="0" smtClean="0"/>
              <a:t>OH)</a:t>
            </a:r>
          </a:p>
          <a:p>
            <a:pPr fontAlgn="t">
              <a:buNone/>
            </a:pPr>
            <a:r>
              <a:rPr lang="en-US" b="1" dirty="0" smtClean="0"/>
              <a:t>= 46.0g/mole</a:t>
            </a:r>
          </a:p>
          <a:p>
            <a:pPr fontAlgn="t"/>
            <a:r>
              <a:rPr lang="en-US" b="1" dirty="0" smtClean="0">
                <a:solidFill>
                  <a:schemeClr val="bg1"/>
                </a:solidFill>
              </a:rPr>
              <a:t>Now we need to find the number of atoms in the sample. 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How many molecules of ethanol are in 500g?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cap="all" dirty="0" err="1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Stoichiometry</a:t>
            </a:r>
            <a:endParaRPr lang="en-US" sz="4800" cap="all" dirty="0" smtClean="0"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study of the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relationships between reactants and products in a reaction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used to answer questions like; If I have this much reactant, how much product can I make?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 want this much product, how much reactant do I need?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These questions have real life application, particularly in manufacturing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allows us to convert the mass of a substance to the number of particles (atoms, ions or molecules) it contains.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numbers can be really large, so they are counted in groups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 like when we count a lot of pennies we stack them in 10’s  and count by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number of atoms in a given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09160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Steps to finding the number of atoms in a given mass of a sample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Use PT to find the molar mass of the substance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Convert the mass of the substance to number of moles in the sample (convert using mass of one mole as conversion factor)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Use the number of atoms in a mole to find the number of atoms in the sample</a:t>
            </a:r>
          </a:p>
          <a:p>
            <a:pPr marL="65151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Solve and check answer by canceling  out units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Documents and Settings\Administrator\Local Settings\Temporary Internet Files\Content.IE5\2SUY30WG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057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number of atoms in a sample of an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991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 mass of an iron bar is </a:t>
            </a:r>
            <a:r>
              <a:rPr lang="en-US" dirty="0" smtClean="0">
                <a:solidFill>
                  <a:srgbClr val="FF0000"/>
                </a:solidFill>
              </a:rPr>
              <a:t>16.8g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How many iron(Fe) atoms are in the sample?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Step 1: Use PT to find the molar mass of the substance :  The </a:t>
            </a:r>
            <a:r>
              <a:rPr lang="en-US" dirty="0" smtClean="0">
                <a:solidFill>
                  <a:srgbClr val="000099"/>
                </a:solidFill>
              </a:rPr>
              <a:t> molar mass of Fe =55.8g/mole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Step 2: Convert the </a:t>
            </a:r>
            <a:r>
              <a:rPr lang="en-US" dirty="0" smtClean="0">
                <a:solidFill>
                  <a:srgbClr val="FF0000"/>
                </a:solidFill>
              </a:rPr>
              <a:t>given mass </a:t>
            </a:r>
            <a:r>
              <a:rPr lang="en-US" dirty="0" smtClean="0">
                <a:solidFill>
                  <a:schemeClr val="bg1"/>
                </a:solidFill>
              </a:rPr>
              <a:t>of the substance to number of moles in the sample: </a:t>
            </a:r>
            <a:r>
              <a:rPr lang="en-US" dirty="0" smtClean="0">
                <a:solidFill>
                  <a:srgbClr val="000099"/>
                </a:solidFill>
              </a:rPr>
              <a:t> Fe =55.8g/mole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(16.8g Fe) </a:t>
            </a:r>
            <a:r>
              <a:rPr lang="en-US" sz="2400" u="sng" dirty="0" smtClean="0">
                <a:solidFill>
                  <a:srgbClr val="000099"/>
                </a:solidFill>
              </a:rPr>
              <a:t>(1 mol Fe)</a:t>
            </a:r>
            <a:r>
              <a:rPr lang="en-US" sz="2400" dirty="0" smtClean="0">
                <a:solidFill>
                  <a:srgbClr val="000099"/>
                </a:solidFill>
              </a:rPr>
              <a:t>  </a:t>
            </a:r>
            <a:r>
              <a:rPr lang="en-US" sz="2400" u="sng" dirty="0" smtClean="0">
                <a:solidFill>
                  <a:srgbClr val="003300"/>
                </a:solidFill>
              </a:rPr>
              <a:t>(6.022 X 10</a:t>
            </a:r>
            <a:r>
              <a:rPr lang="en-US" sz="2400" u="sng" baseline="30000" dirty="0" smtClean="0">
                <a:solidFill>
                  <a:srgbClr val="003300"/>
                </a:solidFill>
              </a:rPr>
              <a:t>23</a:t>
            </a:r>
            <a:r>
              <a:rPr lang="en-US" sz="2400" u="sng" dirty="0" smtClean="0">
                <a:solidFill>
                  <a:srgbClr val="003300"/>
                </a:solidFill>
              </a:rPr>
              <a:t> Fe atoms)</a:t>
            </a:r>
            <a:r>
              <a:rPr lang="en-US" sz="4800" baseline="-50000" dirty="0" smtClean="0">
                <a:solidFill>
                  <a:srgbClr val="003300"/>
                </a:solidFill>
              </a:rPr>
              <a:t>=</a:t>
            </a:r>
            <a:r>
              <a:rPr lang="en-US" sz="4800" baseline="-50000" dirty="0" smtClean="0">
                <a:solidFill>
                  <a:srgbClr val="00B0F0"/>
                </a:solidFill>
              </a:rPr>
              <a:t> </a:t>
            </a:r>
            <a:r>
              <a:rPr lang="en-US" baseline="-50000" dirty="0" smtClean="0">
                <a:solidFill>
                  <a:schemeClr val="bg1"/>
                </a:solidFill>
              </a:rPr>
              <a:t>1.81 X 10</a:t>
            </a:r>
            <a:r>
              <a:rPr lang="en-US" sz="1200" dirty="0" smtClean="0">
                <a:solidFill>
                  <a:schemeClr val="bg1"/>
                </a:solidFill>
              </a:rPr>
              <a:t>23   Fe atoms</a:t>
            </a:r>
            <a:endParaRPr lang="en-US" sz="1200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	</a:t>
            </a:r>
            <a:r>
              <a:rPr lang="en-US" sz="2400" dirty="0" smtClean="0">
                <a:solidFill>
                  <a:srgbClr val="00B050"/>
                </a:solidFill>
              </a:rPr>
              <a:t>        </a:t>
            </a:r>
            <a:r>
              <a:rPr lang="en-US" sz="2400" dirty="0" smtClean="0">
                <a:solidFill>
                  <a:srgbClr val="000099"/>
                </a:solidFill>
              </a:rPr>
              <a:t>(55.8g Fe)           </a:t>
            </a:r>
            <a:r>
              <a:rPr lang="en-US" sz="2400" dirty="0" smtClean="0">
                <a:solidFill>
                  <a:srgbClr val="003300"/>
                </a:solidFill>
              </a:rPr>
              <a:t>(1 mol Fe)</a:t>
            </a:r>
            <a:endParaRPr lang="en-US" sz="2400" i="1" dirty="0" smtClean="0">
              <a:solidFill>
                <a:srgbClr val="00330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bg1"/>
                </a:solidFill>
              </a:rPr>
              <a:t>Step 3: Use </a:t>
            </a:r>
            <a:r>
              <a:rPr lang="en-US" dirty="0" smtClean="0">
                <a:solidFill>
                  <a:srgbClr val="003300"/>
                </a:solidFill>
              </a:rPr>
              <a:t>the number of atoms in a mole </a:t>
            </a:r>
            <a:r>
              <a:rPr lang="en-US" dirty="0" smtClean="0">
                <a:solidFill>
                  <a:schemeClr val="bg1"/>
                </a:solidFill>
              </a:rPr>
              <a:t>to find the number of atoms in the sample = 1.18 X 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66800" y="4572000"/>
            <a:ext cx="457200" cy="1524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438400" y="5029200"/>
            <a:ext cx="457200" cy="228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133600" y="4495800"/>
            <a:ext cx="762000" cy="1524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191000" y="5105400"/>
            <a:ext cx="99060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Calculate the number of atoms in the given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25.0 g silicon, Si</a:t>
            </a: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1.29 g chromium, Cr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Administrator\Local Settings\Temporary Internet Files\Content.IE5\532ZI6IJ\MM90035671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00200"/>
            <a:ext cx="3067050" cy="2606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01396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25.0 g Si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Si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Si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 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28.1g Si                1 mol Si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= 5.36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atoms Si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1.29 g Cr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Cr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Cr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 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52.0g Cr                1 mol Cr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= 1.49 X10</a:t>
            </a:r>
            <a:r>
              <a:rPr lang="en-US" baseline="30000" dirty="0" smtClean="0">
                <a:solidFill>
                  <a:schemeClr val="bg1"/>
                </a:solidFill>
              </a:rPr>
              <a:t>22</a:t>
            </a:r>
            <a:r>
              <a:rPr lang="en-US" dirty="0" smtClean="0">
                <a:solidFill>
                  <a:schemeClr val="bg1"/>
                </a:solidFill>
              </a:rPr>
              <a:t> atoms Cr</a:t>
            </a:r>
          </a:p>
          <a:p>
            <a:pPr marL="651510" indent="-51435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Documents and Settings\Administrator\Local Settings\Temporary Internet Files\Content.IE5\ZEOJABUJ\MC9002378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4103" y="0"/>
            <a:ext cx="1929897" cy="1688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Practice: Determine the number of Atoms in a given sample</a:t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Remember: </a:t>
            </a:r>
            <a:r>
              <a:rPr lang="en-US" sz="3600" dirty="0" smtClean="0">
                <a:solidFill>
                  <a:schemeClr val="bg1"/>
                </a:solidFill>
              </a:rPr>
              <a:t>(</a:t>
            </a:r>
            <a:r>
              <a:rPr lang="en-US" sz="3200" dirty="0" smtClean="0">
                <a:solidFill>
                  <a:schemeClr val="bg1"/>
                </a:solidFill>
              </a:rPr>
              <a:t>given mass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X 1 </a:t>
            </a:r>
            <a:r>
              <a:rPr lang="en-US" sz="3200" dirty="0" smtClean="0">
                <a:solidFill>
                  <a:schemeClr val="bg1"/>
                </a:solidFill>
              </a:rPr>
              <a:t>mole per molar mass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X </a:t>
            </a:r>
            <a:r>
              <a:rPr lang="en-US" sz="3200" dirty="0" smtClean="0">
                <a:solidFill>
                  <a:schemeClr val="bg1"/>
                </a:solidFill>
              </a:rPr>
              <a:t>atoms per 1 mole)</a:t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66160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98.3g mercury, Hg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45.6g gold, Au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10.7g lithium, Li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144.6g tungsten, W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15000"/>
          </a:xfrm>
        </p:spPr>
        <p:txBody>
          <a:bodyPr>
            <a:normAutofit fontScale="85000" lnSpcReduction="20000"/>
          </a:bodyPr>
          <a:lstStyle/>
          <a:p>
            <a:pPr marL="651510" indent="-514350">
              <a:buNone/>
            </a:pPr>
            <a:r>
              <a:rPr lang="en-US" sz="3600" baseline="-30000" dirty="0" smtClean="0">
                <a:solidFill>
                  <a:schemeClr val="bg1"/>
                </a:solidFill>
              </a:rPr>
              <a:t>1.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98.3 g Hg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Hg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Hg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200.6g Hg                1 mol Hg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= 2.95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atoms Hg</a:t>
            </a:r>
          </a:p>
          <a:p>
            <a:pPr marL="651510" indent="-514350">
              <a:buNone/>
            </a:pPr>
            <a:r>
              <a:rPr lang="en-US" sz="3600" baseline="-30000" dirty="0" smtClean="0">
                <a:solidFill>
                  <a:schemeClr val="bg1"/>
                </a:solidFill>
              </a:rPr>
              <a:t>2.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45.6 g Au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Au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Au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   197.0g Au                1 mol Au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= 1.39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atoms Au</a:t>
            </a:r>
          </a:p>
          <a:p>
            <a:pPr marL="651510" indent="-514350">
              <a:buNone/>
            </a:pPr>
            <a:r>
              <a:rPr lang="en-US" sz="3600" baseline="-30000" dirty="0" smtClean="0">
                <a:solidFill>
                  <a:schemeClr val="bg1"/>
                </a:solidFill>
              </a:rPr>
              <a:t>3.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10.7 g Li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Li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Li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6.94g Li                1 mol Li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= 9.28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atoms Li</a:t>
            </a:r>
          </a:p>
          <a:p>
            <a:pPr marL="651510" indent="-514350">
              <a:buNone/>
            </a:pPr>
            <a:r>
              <a:rPr lang="en-US" sz="3600" baseline="-30000" dirty="0" smtClean="0">
                <a:solidFill>
                  <a:schemeClr val="bg1"/>
                </a:solidFill>
              </a:rPr>
              <a:t>4.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144.6 g W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W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W atoms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183.8g W                1 mol W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= 4.738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atoms W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the Number of formula units in a sample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Steps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Use the PT to calculate the molar mass of one formula unit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Convert </a:t>
            </a:r>
            <a:r>
              <a:rPr lang="en-US" u="sng" dirty="0" smtClean="0">
                <a:solidFill>
                  <a:schemeClr val="bg1"/>
                </a:solidFill>
              </a:rPr>
              <a:t>the given mass </a:t>
            </a:r>
            <a:r>
              <a:rPr lang="en-US" dirty="0" smtClean="0">
                <a:solidFill>
                  <a:schemeClr val="bg1"/>
                </a:solidFill>
              </a:rPr>
              <a:t>of the compound </a:t>
            </a:r>
            <a:r>
              <a:rPr lang="en-US" u="sng" dirty="0" smtClean="0">
                <a:solidFill>
                  <a:schemeClr val="bg1"/>
                </a:solidFill>
              </a:rPr>
              <a:t>to the number of molecules </a:t>
            </a:r>
            <a:r>
              <a:rPr lang="en-US" dirty="0" smtClean="0">
                <a:solidFill>
                  <a:schemeClr val="bg1"/>
                </a:solidFill>
              </a:rPr>
              <a:t>in the sample (use the molar mass as the conversion factor)</a:t>
            </a:r>
          </a:p>
          <a:p>
            <a:pPr marL="651510" indent="-514350">
              <a:buFont typeface="+mj-lt"/>
              <a:buAutoNum type="arabicPeriod"/>
            </a:pPr>
            <a:r>
              <a:rPr lang="en-US" u="sng" dirty="0" smtClean="0">
                <a:solidFill>
                  <a:schemeClr val="bg1"/>
                </a:solidFill>
              </a:rPr>
              <a:t>Multiply the moles of the compound </a:t>
            </a:r>
            <a:r>
              <a:rPr lang="en-US" dirty="0" smtClean="0">
                <a:solidFill>
                  <a:schemeClr val="bg1"/>
                </a:solidFill>
              </a:rPr>
              <a:t>by the </a:t>
            </a:r>
            <a:r>
              <a:rPr lang="en-US" u="sng" dirty="0" smtClean="0">
                <a:solidFill>
                  <a:schemeClr val="bg1"/>
                </a:solidFill>
              </a:rPr>
              <a:t>number of the formula units in a mole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Avagadro’s</a:t>
            </a:r>
            <a:r>
              <a:rPr lang="en-US" dirty="0" smtClean="0">
                <a:solidFill>
                  <a:schemeClr val="bg1"/>
                </a:solidFill>
              </a:rPr>
              <a:t> number) and solve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Check by evaluating the units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The mass of a </a:t>
            </a:r>
            <a:r>
              <a:rPr lang="en-US" sz="3200" dirty="0" smtClean="0"/>
              <a:t>quantity </a:t>
            </a:r>
            <a:r>
              <a:rPr lang="en-US" sz="3200" dirty="0" smtClean="0"/>
              <a:t>of Iron(III) oxide is 16.8g. How many formula units in the sample?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 fontScale="77500" lnSpcReduction="20000"/>
          </a:bodyPr>
          <a:lstStyle/>
          <a:p>
            <a:pPr marL="651510" indent="-51435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Calculate the molar mass  (Fe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2  Fe atoms 2X 55.8 =      111.6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3  O atoms 3 X 16.0 =      </a:t>
            </a:r>
            <a:r>
              <a:rPr lang="en-US" u="sng" dirty="0" smtClean="0">
                <a:solidFill>
                  <a:schemeClr val="bg1"/>
                </a:solidFill>
              </a:rPr>
              <a:t>+48.0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		 molar mass	       159.6 g/mol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(given mass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1 </a:t>
            </a:r>
            <a:r>
              <a:rPr lang="en-US" dirty="0" smtClean="0">
                <a:solidFill>
                  <a:schemeClr val="bg1"/>
                </a:solidFill>
              </a:rPr>
              <a:t>mole per molar mass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X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Form Units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per 1 mole)</a:t>
            </a:r>
          </a:p>
          <a:p>
            <a:pPr marL="651510" indent="-514350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16.8 g Fe</a:t>
            </a:r>
            <a:r>
              <a:rPr lang="en-US" u="sng" baseline="-25000" dirty="0" smtClean="0">
                <a:solidFill>
                  <a:schemeClr val="bg1"/>
                </a:solidFill>
              </a:rPr>
              <a:t>2</a:t>
            </a:r>
            <a:r>
              <a:rPr lang="en-US" u="sng" dirty="0" smtClean="0">
                <a:solidFill>
                  <a:schemeClr val="bg1"/>
                </a:solidFill>
              </a:rPr>
              <a:t>O</a:t>
            </a:r>
            <a:r>
              <a:rPr lang="en-US" u="sng" baseline="-25000" dirty="0" smtClean="0">
                <a:solidFill>
                  <a:schemeClr val="bg1"/>
                </a:solidFill>
              </a:rPr>
              <a:t>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mol </a:t>
            </a:r>
            <a:r>
              <a:rPr lang="en-US" dirty="0" smtClean="0">
                <a:solidFill>
                  <a:schemeClr val="bg1"/>
                </a:solidFill>
              </a:rPr>
              <a:t>Fe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3100" u="sng" dirty="0" smtClean="0">
                <a:solidFill>
                  <a:schemeClr val="bg1"/>
                </a:solidFill>
              </a:rPr>
              <a:t>Fe</a:t>
            </a:r>
            <a:r>
              <a:rPr lang="en-US" sz="3100" u="sng" baseline="-25000" dirty="0" smtClean="0">
                <a:solidFill>
                  <a:schemeClr val="bg1"/>
                </a:solidFill>
              </a:rPr>
              <a:t>2</a:t>
            </a:r>
            <a:r>
              <a:rPr lang="en-US" sz="3100" u="sng" dirty="0" smtClean="0">
                <a:solidFill>
                  <a:schemeClr val="bg1"/>
                </a:solidFill>
              </a:rPr>
              <a:t>O</a:t>
            </a:r>
            <a:r>
              <a:rPr lang="en-US" sz="3100" u="sng" baseline="-25000" dirty="0" smtClean="0">
                <a:solidFill>
                  <a:schemeClr val="bg1"/>
                </a:solidFill>
              </a:rPr>
              <a:t>3 </a:t>
            </a:r>
            <a:r>
              <a:rPr lang="en-US" sz="3100" u="sng" dirty="0" smtClean="0">
                <a:solidFill>
                  <a:schemeClr val="bg1"/>
                </a:solidFill>
              </a:rPr>
              <a:t> </a:t>
            </a:r>
            <a:r>
              <a:rPr lang="en-US" sz="2100" u="sng" dirty="0" smtClean="0">
                <a:solidFill>
                  <a:schemeClr val="bg1"/>
                </a:solidFill>
              </a:rPr>
              <a:t>Formula units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159.6g Fe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               1 mol Fe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= 6.34 X10</a:t>
            </a:r>
            <a:r>
              <a:rPr lang="en-US" baseline="30000" dirty="0" smtClean="0">
                <a:solidFill>
                  <a:schemeClr val="bg1"/>
                </a:solidFill>
              </a:rPr>
              <a:t>22</a:t>
            </a:r>
            <a:r>
              <a:rPr lang="en-US" dirty="0" smtClean="0">
                <a:solidFill>
                  <a:schemeClr val="bg1"/>
                </a:solidFill>
              </a:rPr>
              <a:t> Fe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3 </a:t>
            </a:r>
            <a:r>
              <a:rPr lang="en-US" dirty="0" smtClean="0">
                <a:solidFill>
                  <a:schemeClr val="bg1"/>
                </a:solidFill>
              </a:rPr>
              <a:t>Formula units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447800" y="4038600"/>
            <a:ext cx="838200" cy="1524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657600" y="4419600"/>
            <a:ext cx="838200" cy="22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124200" y="3962400"/>
            <a:ext cx="990600" cy="22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867400" y="4419600"/>
            <a:ext cx="1143000" cy="22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Formula Units in each sample?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89.0g sodium oxide (Na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10.8g boron </a:t>
            </a:r>
            <a:r>
              <a:rPr lang="en-US" dirty="0" err="1" smtClean="0">
                <a:solidFill>
                  <a:schemeClr val="bg1"/>
                </a:solidFill>
              </a:rPr>
              <a:t>triflouride</a:t>
            </a:r>
            <a:r>
              <a:rPr lang="en-US" dirty="0" smtClean="0">
                <a:solidFill>
                  <a:schemeClr val="bg1"/>
                </a:solidFill>
              </a:rPr>
              <a:t> ( BF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Administrator\Local Settings\Temporary Internet Files\Content.IE5\FAIZUW3W\MC9001988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676400"/>
            <a:ext cx="1837853" cy="1874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090160"/>
          </a:xfrm>
        </p:spPr>
        <p:txBody>
          <a:bodyPr>
            <a:normAutofit fontScale="850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89.0g sodium oxide (Na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Calculate the molar mass  (Na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2  Na atoms 2X 23.0 =       46.0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1  O atoms 1 X 16.0 =      </a:t>
            </a:r>
            <a:r>
              <a:rPr lang="en-US" u="sng" dirty="0" smtClean="0">
                <a:solidFill>
                  <a:schemeClr val="bg1"/>
                </a:solidFill>
              </a:rPr>
              <a:t>+16.0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		 molar mass	                  62.0 g/mol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(given mass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1 </a:t>
            </a:r>
            <a:r>
              <a:rPr lang="en-US" dirty="0" smtClean="0">
                <a:solidFill>
                  <a:schemeClr val="bg1"/>
                </a:solidFill>
              </a:rPr>
              <a:t>mole per molar mass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molecule</a:t>
            </a:r>
            <a:r>
              <a:rPr lang="en-US" dirty="0" smtClean="0">
                <a:solidFill>
                  <a:schemeClr val="bg1"/>
                </a:solidFill>
              </a:rPr>
              <a:t>s per 1 mole)</a:t>
            </a:r>
          </a:p>
          <a:p>
            <a:pPr marL="651510" indent="-514350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89.0 g </a:t>
            </a:r>
            <a:r>
              <a:rPr lang="en-US" sz="2600" u="sng" dirty="0" smtClean="0">
                <a:solidFill>
                  <a:schemeClr val="bg1"/>
                </a:solidFill>
              </a:rPr>
              <a:t>Na</a:t>
            </a:r>
            <a:r>
              <a:rPr lang="en-US" sz="2600" u="sng" baseline="-25000" dirty="0" smtClean="0">
                <a:solidFill>
                  <a:schemeClr val="bg1"/>
                </a:solidFill>
              </a:rPr>
              <a:t>2</a:t>
            </a:r>
            <a:r>
              <a:rPr lang="en-US" sz="2600" u="sng" dirty="0" smtClean="0">
                <a:solidFill>
                  <a:schemeClr val="bg1"/>
                </a:solidFill>
              </a:rPr>
              <a:t>O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</a:t>
            </a:r>
            <a:r>
              <a:rPr lang="en-US" sz="2600" u="sng" dirty="0" smtClean="0">
                <a:solidFill>
                  <a:schemeClr val="bg1"/>
                </a:solidFill>
              </a:rPr>
              <a:t>mol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2600" dirty="0" smtClean="0">
                <a:solidFill>
                  <a:schemeClr val="bg1"/>
                </a:solidFill>
              </a:rPr>
              <a:t>Na</a:t>
            </a:r>
            <a:r>
              <a:rPr lang="en-US" sz="2600" baseline="-25000" dirty="0" smtClean="0">
                <a:solidFill>
                  <a:schemeClr val="bg1"/>
                </a:solidFill>
              </a:rPr>
              <a:t>2</a:t>
            </a:r>
            <a:r>
              <a:rPr lang="en-US" sz="2600" dirty="0" smtClean="0">
                <a:solidFill>
                  <a:schemeClr val="bg1"/>
                </a:solidFill>
              </a:rPr>
              <a:t>O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2200" u="sng" dirty="0" smtClean="0">
                <a:solidFill>
                  <a:schemeClr val="bg1"/>
                </a:solidFill>
              </a:rPr>
              <a:t>Na</a:t>
            </a:r>
            <a:r>
              <a:rPr lang="en-US" sz="2200" u="sng" baseline="-25000" dirty="0" smtClean="0">
                <a:solidFill>
                  <a:schemeClr val="bg1"/>
                </a:solidFill>
              </a:rPr>
              <a:t>2</a:t>
            </a:r>
            <a:r>
              <a:rPr lang="en-US" sz="2200" u="sng" dirty="0" smtClean="0">
                <a:solidFill>
                  <a:schemeClr val="bg1"/>
                </a:solidFill>
              </a:rPr>
              <a:t>O</a:t>
            </a:r>
            <a:r>
              <a:rPr lang="en-US" sz="3100" u="sng" baseline="-25000" dirty="0" smtClean="0">
                <a:solidFill>
                  <a:schemeClr val="bg1"/>
                </a:solidFill>
              </a:rPr>
              <a:t> </a:t>
            </a:r>
            <a:r>
              <a:rPr lang="en-US" sz="3100" u="sng" dirty="0" smtClean="0">
                <a:solidFill>
                  <a:schemeClr val="bg1"/>
                </a:solidFill>
              </a:rPr>
              <a:t> </a:t>
            </a:r>
            <a:r>
              <a:rPr lang="en-US" sz="2100" u="sng" dirty="0" smtClean="0">
                <a:solidFill>
                  <a:schemeClr val="bg1"/>
                </a:solidFill>
              </a:rPr>
              <a:t>Form Units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 62.0g 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               1 mol 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= 8.64 X10</a:t>
            </a:r>
            <a:r>
              <a:rPr lang="en-US" baseline="30000" dirty="0" smtClean="0">
                <a:solidFill>
                  <a:schemeClr val="bg1"/>
                </a:solidFill>
              </a:rPr>
              <a:t>23</a:t>
            </a:r>
            <a:r>
              <a:rPr lang="en-US" dirty="0" smtClean="0">
                <a:solidFill>
                  <a:schemeClr val="bg1"/>
                </a:solidFill>
              </a:rPr>
              <a:t> 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Formula units</a:t>
            </a:r>
            <a:endParaRPr lang="en-US" dirty="0"/>
          </a:p>
        </p:txBody>
      </p:sp>
      <p:pic>
        <p:nvPicPr>
          <p:cNvPr id="4098" name="Picture 2" descr="C:\Documents and Settings\Administrator\Local Settings\Temporary Internet Files\Content.IE5\9BW05J2O\MC9000822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609600"/>
            <a:ext cx="1804111" cy="1861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/>
              <a:t>The Mole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Atoms are very tiny, so small 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the grouping we use to count 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 must be very large</a:t>
            </a:r>
          </a:p>
          <a:p>
            <a:r>
              <a:rPr lang="en-US" sz="2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MOLE;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group (unit of measure)  used to count atoms, molecules, formula units  or ions of a substance</a:t>
            </a:r>
          </a:p>
          <a:p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mole of a substance has a particular number of particles in it!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 like 1 dozen always means 12; whether it is </a:t>
            </a:r>
          </a:p>
          <a:p>
            <a:pPr lvl="1">
              <a:buNone/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eggs 		       12 oranges        or       12 gold bars</a:t>
            </a:r>
          </a:p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04800"/>
            <a:ext cx="1828800" cy="1828800"/>
          </a:xfrm>
          <a:prstGeom prst="rect">
            <a:avLst/>
          </a:prstGeom>
        </p:spPr>
      </p:pic>
      <p:pic>
        <p:nvPicPr>
          <p:cNvPr id="5" name="Picture 4" descr="dozen-eggs.jpg"/>
          <p:cNvPicPr>
            <a:picLocks noChangeAspect="1"/>
          </p:cNvPicPr>
          <p:nvPr/>
        </p:nvPicPr>
        <p:blipFill>
          <a:blip r:embed="rId3" cstate="print"/>
          <a:srcRect l="1124" t="39028" b="13384"/>
          <a:stretch>
            <a:fillRect/>
          </a:stretch>
        </p:blipFill>
        <p:spPr>
          <a:xfrm>
            <a:off x="152400" y="5334000"/>
            <a:ext cx="3143250" cy="1143000"/>
          </a:xfrm>
          <a:prstGeom prst="rect">
            <a:avLst/>
          </a:prstGeom>
        </p:spPr>
      </p:pic>
      <p:pic>
        <p:nvPicPr>
          <p:cNvPr id="6" name="Picture 5" descr="SCA0ZIFXDCAEQ8NYPCAHA3YC3CAEFHS1JCA8KEBM0CAN8EGDCCAA2FLRACAYKOU1NCAYX5X4GCARVMF05CAQGFYUKCAF9MWWSCA0VNFG8CAWBIESECA62ALN4CA9BAY9QCAUJ0DO4CASGP77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5275053"/>
            <a:ext cx="1552914" cy="1125747"/>
          </a:xfrm>
          <a:prstGeom prst="rect">
            <a:avLst/>
          </a:prstGeom>
        </p:spPr>
      </p:pic>
      <p:pic>
        <p:nvPicPr>
          <p:cNvPr id="7" name="Picture 6" descr="MCAOOVNYBCAIBLLN9CAXLHZAXCA2DS6T4CAF47L71CACPR4HECABIY8ZXCABJRRY6CAPJ18JZCA1MATI3CA68Q8XFCAI30GBXCAY2XVVQCASMXXKVCAWTYHP0CAWFFC5CCA9K4886CA6PN1K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5410200"/>
            <a:ext cx="161544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rmAutofit fontScale="85000" lnSpcReduction="20000"/>
          </a:bodyPr>
          <a:lstStyle/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10.8g boron </a:t>
            </a:r>
            <a:r>
              <a:rPr lang="en-US" dirty="0" err="1" smtClean="0">
                <a:solidFill>
                  <a:schemeClr val="bg1"/>
                </a:solidFill>
              </a:rPr>
              <a:t>trifloride</a:t>
            </a:r>
            <a:r>
              <a:rPr lang="en-US" dirty="0" smtClean="0">
                <a:solidFill>
                  <a:schemeClr val="bg1"/>
                </a:solidFill>
              </a:rPr>
              <a:t> ( BF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Calculate the molar mass  (Na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1  B atom 1X 10.8 =            10.8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3  F atoms 3 X 19.0 =       </a:t>
            </a:r>
            <a:r>
              <a:rPr lang="en-US" u="sng" dirty="0" smtClean="0">
                <a:solidFill>
                  <a:schemeClr val="bg1"/>
                </a:solidFill>
              </a:rPr>
              <a:t>+57.0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		 molar mass	                67.8 g/mol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( given mass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1 </a:t>
            </a:r>
            <a:r>
              <a:rPr lang="en-US" dirty="0" smtClean="0">
                <a:solidFill>
                  <a:schemeClr val="bg1"/>
                </a:solidFill>
              </a:rPr>
              <a:t>mole per molar mass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molecules</a:t>
            </a:r>
            <a:r>
              <a:rPr lang="en-US" dirty="0" smtClean="0">
                <a:solidFill>
                  <a:schemeClr val="bg1"/>
                </a:solidFill>
              </a:rPr>
              <a:t> per 1 mole)</a:t>
            </a:r>
          </a:p>
          <a:p>
            <a:pPr marL="651510" indent="-514350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10.8 g </a:t>
            </a:r>
            <a:r>
              <a:rPr lang="en-US" sz="2600" u="sng" dirty="0" smtClean="0">
                <a:solidFill>
                  <a:schemeClr val="bg1"/>
                </a:solidFill>
              </a:rPr>
              <a:t>BF</a:t>
            </a:r>
            <a:r>
              <a:rPr lang="en-US" sz="2600" u="sng" baseline="-25000" dirty="0" smtClean="0">
                <a:solidFill>
                  <a:schemeClr val="bg1"/>
                </a:solidFill>
              </a:rPr>
              <a:t>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</a:t>
            </a:r>
            <a:r>
              <a:rPr lang="en-US" sz="2600" u="sng" dirty="0" smtClean="0">
                <a:solidFill>
                  <a:schemeClr val="bg1"/>
                </a:solidFill>
              </a:rPr>
              <a:t>mol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2600" dirty="0" smtClean="0">
                <a:solidFill>
                  <a:schemeClr val="bg1"/>
                </a:solidFill>
              </a:rPr>
              <a:t>BF</a:t>
            </a:r>
            <a:r>
              <a:rPr lang="en-US" sz="2600" baseline="-25000" dirty="0" smtClean="0">
                <a:solidFill>
                  <a:schemeClr val="bg1"/>
                </a:solidFill>
              </a:rPr>
              <a:t>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)(</a:t>
            </a:r>
            <a:r>
              <a:rPr lang="en-US" u="sng" dirty="0" smtClean="0">
                <a:solidFill>
                  <a:schemeClr val="bg1"/>
                </a:solidFill>
              </a:rPr>
              <a:t>6.02 X 10</a:t>
            </a:r>
            <a:r>
              <a:rPr lang="en-US" u="sng" baseline="30000" dirty="0" smtClean="0">
                <a:solidFill>
                  <a:schemeClr val="bg1"/>
                </a:solidFill>
              </a:rPr>
              <a:t>23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2200" u="sng" dirty="0" smtClean="0">
                <a:solidFill>
                  <a:schemeClr val="bg1"/>
                </a:solidFill>
              </a:rPr>
              <a:t>BF</a:t>
            </a:r>
            <a:r>
              <a:rPr lang="en-US" sz="2200" u="sng" baseline="-25000" dirty="0" smtClean="0">
                <a:solidFill>
                  <a:schemeClr val="bg1"/>
                </a:solidFill>
              </a:rPr>
              <a:t>3</a:t>
            </a:r>
            <a:r>
              <a:rPr lang="en-US" sz="3100" u="sng" baseline="-25000" dirty="0" smtClean="0">
                <a:solidFill>
                  <a:schemeClr val="bg1"/>
                </a:solidFill>
              </a:rPr>
              <a:t> </a:t>
            </a:r>
            <a:r>
              <a:rPr lang="en-US" sz="3100" u="sng" dirty="0" smtClean="0">
                <a:solidFill>
                  <a:schemeClr val="bg1"/>
                </a:solidFill>
              </a:rPr>
              <a:t> </a:t>
            </a:r>
            <a:r>
              <a:rPr lang="en-US" sz="2100" u="sng" dirty="0" smtClean="0">
                <a:solidFill>
                  <a:schemeClr val="bg1"/>
                </a:solidFill>
              </a:rPr>
              <a:t>Form units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67.8g BF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               1 mol BF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= 9.59 X10</a:t>
            </a:r>
            <a:r>
              <a:rPr lang="en-US" baseline="30000" dirty="0" smtClean="0">
                <a:solidFill>
                  <a:schemeClr val="bg1"/>
                </a:solidFill>
              </a:rPr>
              <a:t>22</a:t>
            </a:r>
            <a:r>
              <a:rPr lang="en-US" dirty="0" smtClean="0">
                <a:solidFill>
                  <a:schemeClr val="bg1"/>
                </a:solidFill>
              </a:rPr>
              <a:t> BF</a:t>
            </a:r>
            <a:r>
              <a:rPr lang="en-US" baseline="-25000" dirty="0" smtClean="0">
                <a:solidFill>
                  <a:schemeClr val="bg1"/>
                </a:solidFill>
              </a:rPr>
              <a:t>3 </a:t>
            </a:r>
            <a:r>
              <a:rPr lang="en-US" dirty="0" smtClean="0">
                <a:solidFill>
                  <a:schemeClr val="bg1"/>
                </a:solidFill>
              </a:rPr>
              <a:t>Formula units</a:t>
            </a:r>
            <a:endParaRPr lang="en-US" dirty="0"/>
          </a:p>
        </p:txBody>
      </p:sp>
      <p:pic>
        <p:nvPicPr>
          <p:cNvPr id="5122" name="Picture 2" descr="C:\Documents and Settings\Administrator\Local Settings\Temporary Internet Files\Content.IE5\9BW05J2O\MC90043940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219200"/>
            <a:ext cx="1839686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find the number of moles if given the mass?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Steps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bg1"/>
                </a:solidFill>
              </a:rPr>
              <a:t>Determine the molar mass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3600" dirty="0" smtClean="0">
                <a:solidFill>
                  <a:schemeClr val="bg1"/>
                </a:solidFill>
              </a:rPr>
              <a:t>Change given mass to moles by using molar mass as the conversion factor. (1/molar mass)</a:t>
            </a:r>
          </a:p>
          <a:p>
            <a:pPr marL="651510" indent="-514350">
              <a:buFont typeface="+mj-lt"/>
              <a:buAutoNum type="arabicPeriod"/>
            </a:pPr>
            <a:endParaRPr lang="en-US" sz="3600" dirty="0"/>
          </a:p>
        </p:txBody>
      </p:sp>
      <p:pic>
        <p:nvPicPr>
          <p:cNvPr id="3074" name="Picture 2" descr="C:\Documents and Settings\Administrator\Local Settings\Temporary Internet Files\Content.IE5\9BW05J2O\MP9004225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2954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Grams to Moles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4937760"/>
          </a:xfrm>
        </p:spPr>
        <p:txBody>
          <a:bodyPr>
            <a:normAutofit fontScale="85000" lnSpcReduction="10000"/>
          </a:bodyPr>
          <a:lstStyle/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Calculate the number of moles in 6.84g sucrose (C</a:t>
            </a:r>
            <a:r>
              <a:rPr lang="en-US" baseline="-25000" dirty="0" smtClean="0">
                <a:solidFill>
                  <a:schemeClr val="bg1"/>
                </a:solidFill>
              </a:rPr>
              <a:t>12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22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11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12  C atoms 12 X 12.0 =     144.0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22 H atoms 22 X 1.0 =          22.0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11  O atoms 11 X 16.0 =   </a:t>
            </a:r>
            <a:r>
              <a:rPr lang="en-US" u="sng" dirty="0" smtClean="0">
                <a:solidFill>
                  <a:schemeClr val="bg1"/>
                </a:solidFill>
              </a:rPr>
              <a:t>+176.0 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		 molar mass	               342.0 g/mol</a:t>
            </a:r>
          </a:p>
          <a:p>
            <a:pPr marL="651510" indent="-514350"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(given mass/1)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X (1 </a:t>
            </a:r>
            <a:r>
              <a:rPr lang="en-US" dirty="0" smtClean="0">
                <a:solidFill>
                  <a:schemeClr val="bg1"/>
                </a:solidFill>
              </a:rPr>
              <a:t>mole/ molar mass)</a:t>
            </a:r>
          </a:p>
          <a:p>
            <a:pPr marL="651510" indent="-514350" algn="ctr">
              <a:buNone/>
            </a:pP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u="sng" dirty="0" smtClean="0">
                <a:solidFill>
                  <a:schemeClr val="bg1"/>
                </a:solidFill>
              </a:rPr>
              <a:t>6.84 g </a:t>
            </a:r>
            <a:r>
              <a:rPr lang="en-US" sz="2600" u="sng" dirty="0" smtClean="0">
                <a:solidFill>
                  <a:schemeClr val="bg1"/>
                </a:solidFill>
              </a:rPr>
              <a:t>sucrose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1 </a:t>
            </a:r>
            <a:r>
              <a:rPr lang="en-US" sz="2600" u="sng" dirty="0" smtClean="0">
                <a:solidFill>
                  <a:schemeClr val="bg1"/>
                </a:solidFill>
              </a:rPr>
              <a:t>mol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2600" u="sng" dirty="0" smtClean="0">
                <a:solidFill>
                  <a:schemeClr val="bg1"/>
                </a:solidFill>
              </a:rPr>
              <a:t>sucrose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sz="8000" baseline="-300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1	            342.0g sucrose              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   = 2.0 X10</a:t>
            </a:r>
            <a:r>
              <a:rPr lang="en-US" baseline="30000" dirty="0" smtClean="0">
                <a:solidFill>
                  <a:schemeClr val="bg1"/>
                </a:solidFill>
              </a:rPr>
              <a:t>-02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moles of sucrose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en-US" dirty="0" smtClean="0"/>
              <a:t>Determine the number of moles in each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None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16.0g sulfur dioxide, SO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68.0g ammonia, NH</a:t>
            </a:r>
            <a:r>
              <a:rPr lang="en-US" baseline="-25000" dirty="0" smtClean="0">
                <a:solidFill>
                  <a:schemeClr val="bg1"/>
                </a:solidFill>
              </a:rPr>
              <a:t>3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17.5g copper(II) oxide, </a:t>
            </a:r>
            <a:r>
              <a:rPr lang="en-US" dirty="0" err="1" smtClean="0">
                <a:solidFill>
                  <a:schemeClr val="bg1"/>
                </a:solidFill>
              </a:rPr>
              <a:t>CuO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052" name="Picture 4" descr="C:\Documents and Settings\Administrator\Local Settings\Temporary Internet Files\Content.IE5\TQ0JBJEQ\MC9000886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676400"/>
            <a:ext cx="1666951" cy="1812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16.0g sulfur dioxide, SO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(16.0g/1) (1mole/64.1g ) = 0.250 mol SO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68.0g ammonia, NH</a:t>
            </a:r>
            <a:r>
              <a:rPr lang="en-US" baseline="-25000" dirty="0" smtClean="0">
                <a:solidFill>
                  <a:schemeClr val="bg1"/>
                </a:solidFill>
              </a:rPr>
              <a:t>3 </a:t>
            </a:r>
          </a:p>
          <a:p>
            <a:pPr marL="651510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( 68.0g/1) (1 mole/ 17.0g) = 4.00 mol NH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</a:p>
          <a:p>
            <a:pPr marL="651510" indent="-514350">
              <a:buNone/>
            </a:pP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17.5g copper(II) oxide, </a:t>
            </a:r>
            <a:r>
              <a:rPr lang="en-US" dirty="0" err="1" smtClean="0">
                <a:solidFill>
                  <a:schemeClr val="bg1"/>
                </a:solidFill>
              </a:rPr>
              <a:t>CuO</a:t>
            </a: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( 17.5g/1) (1 mole/ 79.1g) = 0.22 mol </a:t>
            </a:r>
            <a:r>
              <a:rPr lang="en-US" dirty="0" err="1" smtClean="0">
                <a:solidFill>
                  <a:schemeClr val="bg1"/>
                </a:solidFill>
              </a:rPr>
              <a:t>CuO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Administrator\Local Settings\Temporary Internet Files\Content.IE5\551161Z5\MC9004315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find the mass if given the moles?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Steps: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Find the molar mass of  the compound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Use the molar mass to convert the given number of moles to a mass (moles) X (g/mol)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Solve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Check using </a:t>
            </a:r>
            <a:r>
              <a:rPr lang="en-US" u="sng" dirty="0" smtClean="0">
                <a:solidFill>
                  <a:schemeClr val="bg1"/>
                </a:solidFill>
              </a:rPr>
              <a:t>dimensional analysis </a:t>
            </a:r>
            <a:r>
              <a:rPr lang="en-US" dirty="0" smtClean="0">
                <a:solidFill>
                  <a:schemeClr val="bg1"/>
                </a:solidFill>
              </a:rPr>
              <a:t>(make sure units cancel and leaves only grams)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Documents and Settings\Administrator\Local Settings\Temporary Internet Files\Content.IE5\TQ0JBJEQ\MP9004049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762000"/>
            <a:ext cx="153007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Ex: What mass of water must be weighed to obtain 7.50 mol of H</a:t>
            </a:r>
            <a:r>
              <a:rPr lang="en-US" baseline="-25000" dirty="0" smtClean="0"/>
              <a:t>2</a:t>
            </a:r>
            <a:r>
              <a:rPr lang="en-US" dirty="0" smtClean="0"/>
              <a:t>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572000"/>
          </a:xfrm>
        </p:spPr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Find the molar mass of  the compound (H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 H -  2 atoms – 1.0  = 2.0</a:t>
            </a:r>
          </a:p>
          <a:p>
            <a:pPr marL="65151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 O -  1 atom  -  16.0 = 16.0           18.0 g/mol  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endParaRPr lang="en-US" baseline="82000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Use the molar mass to convert the given number of moles to a mass (moles) X (g/mol)</a:t>
            </a:r>
          </a:p>
          <a:p>
            <a:pPr marL="651510" indent="-514350"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 (7.5 mol 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O) </a:t>
            </a:r>
            <a:r>
              <a:rPr lang="en-US" b="1" u="sng" dirty="0" smtClean="0">
                <a:solidFill>
                  <a:schemeClr val="bg1"/>
                </a:solidFill>
              </a:rPr>
              <a:t>( 18.0 g H</a:t>
            </a:r>
            <a:r>
              <a:rPr lang="en-US" b="1" u="sng" baseline="-25000" dirty="0" smtClean="0">
                <a:solidFill>
                  <a:schemeClr val="bg1"/>
                </a:solidFill>
              </a:rPr>
              <a:t>2</a:t>
            </a:r>
            <a:r>
              <a:rPr lang="en-US" b="1" u="sng" dirty="0" smtClean="0">
                <a:solidFill>
                  <a:schemeClr val="bg1"/>
                </a:solidFill>
              </a:rPr>
              <a:t>O)</a:t>
            </a:r>
          </a:p>
          <a:p>
            <a:pPr marL="651510" indent="-514350"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                          ( 1 mol 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O)</a:t>
            </a:r>
            <a:endParaRPr lang="en-US" b="1" u="sng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Solve : </a:t>
            </a:r>
            <a:r>
              <a:rPr lang="en-US" b="1" dirty="0" smtClean="0">
                <a:solidFill>
                  <a:schemeClr val="bg1"/>
                </a:solidFill>
              </a:rPr>
              <a:t>7.5 X 18.0g 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O = 135 g 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O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Check using </a:t>
            </a:r>
            <a:r>
              <a:rPr lang="en-US" u="sng" dirty="0" smtClean="0">
                <a:solidFill>
                  <a:schemeClr val="bg1"/>
                </a:solidFill>
              </a:rPr>
              <a:t>dimensional analysis </a:t>
            </a:r>
            <a:r>
              <a:rPr lang="en-US" dirty="0" smtClean="0">
                <a:solidFill>
                  <a:schemeClr val="bg1"/>
                </a:solidFill>
              </a:rPr>
              <a:t>(make sure units cancel and leaves only grams) “</a:t>
            </a:r>
            <a:r>
              <a:rPr lang="en-US" b="1" dirty="0" smtClean="0">
                <a:solidFill>
                  <a:schemeClr val="bg1"/>
                </a:solidFill>
              </a:rPr>
              <a:t>mol 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O”  cancel each other  out, units are correct!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9219" name="Picture 3" descr="C:\Documents and Settings\Administrator\Local Settings\Temporary Internet Files\Content.IE5\FAIZUW3W\MC9003265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752600"/>
            <a:ext cx="1772632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 Determining the Mass from the Molar Quantities: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3.52 mol Si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1.25 mol aspirin, C</a:t>
            </a:r>
            <a:r>
              <a:rPr lang="en-US" baseline="-25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4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0.550 mol F</a:t>
            </a:r>
            <a:r>
              <a:rPr lang="en-US" baseline="-25000" dirty="0" smtClean="0">
                <a:solidFill>
                  <a:schemeClr val="bg1"/>
                </a:solidFill>
              </a:rPr>
              <a:t>2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2.35 mol Barium Iodide, BaI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Answers: Molar Quantity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638800"/>
          </a:xfrm>
        </p:spPr>
        <p:txBody>
          <a:bodyPr>
            <a:normAutofit fontScale="92500" lnSpcReduction="20000"/>
          </a:bodyPr>
          <a:lstStyle/>
          <a:p>
            <a:pPr marL="651510" indent="-514350">
              <a:buNone/>
            </a:pPr>
            <a:r>
              <a:rPr lang="en-US" sz="3900" b="1" dirty="0" smtClean="0">
                <a:solidFill>
                  <a:schemeClr val="bg1"/>
                </a:solidFill>
              </a:rPr>
              <a:t>(moles) X (g/mol)</a:t>
            </a:r>
          </a:p>
          <a:p>
            <a:pPr marL="651510" indent="-51435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What mass of Si = 3.52 mol Si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(</a:t>
            </a:r>
            <a:r>
              <a:rPr lang="en-US" u="sng" dirty="0" smtClean="0">
                <a:solidFill>
                  <a:schemeClr val="bg1"/>
                </a:solidFill>
              </a:rPr>
              <a:t>3.52 mol Si)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u="sng" dirty="0" smtClean="0">
                <a:solidFill>
                  <a:schemeClr val="bg1"/>
                </a:solidFill>
              </a:rPr>
              <a:t>(28.1g Si)   </a:t>
            </a:r>
            <a:r>
              <a:rPr lang="en-US" dirty="0" smtClean="0">
                <a:solidFill>
                  <a:schemeClr val="bg1"/>
                </a:solidFill>
              </a:rPr>
              <a:t>=  98.9g Si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1            (1 mole Si)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What mass of C</a:t>
            </a:r>
            <a:r>
              <a:rPr lang="en-US" baseline="-25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4 </a:t>
            </a:r>
            <a:r>
              <a:rPr lang="en-US" dirty="0" smtClean="0">
                <a:solidFill>
                  <a:schemeClr val="bg1"/>
                </a:solidFill>
              </a:rPr>
              <a:t>  = 1.25 mol aspirin, C</a:t>
            </a:r>
            <a:r>
              <a:rPr lang="en-US" baseline="-25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4 </a:t>
            </a:r>
          </a:p>
          <a:p>
            <a:pPr marL="971550" lvl="1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C -9 atoms – 12.0 – 108.0</a:t>
            </a:r>
          </a:p>
          <a:p>
            <a:pPr marL="971550" lvl="1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H- 8 atoms – 1.0 -        8.0</a:t>
            </a:r>
          </a:p>
          <a:p>
            <a:pPr marL="971550" lvl="1" indent="-514350">
              <a:buNone/>
            </a:pPr>
            <a:r>
              <a:rPr lang="en-US" u="sng" baseline="-25000" dirty="0" smtClean="0">
                <a:solidFill>
                  <a:schemeClr val="bg1"/>
                </a:solidFill>
              </a:rPr>
              <a:t>O – 4 atoms – 16.0 -  64.0</a:t>
            </a:r>
          </a:p>
          <a:p>
            <a:pPr marL="971550" lvl="1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                                   180.0g/mol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u="sng" dirty="0" smtClean="0">
                <a:solidFill>
                  <a:schemeClr val="bg1"/>
                </a:solidFill>
              </a:rPr>
              <a:t>1.25 mol C</a:t>
            </a:r>
            <a:r>
              <a:rPr lang="en-US" u="sng" baseline="-25000" dirty="0" smtClean="0">
                <a:solidFill>
                  <a:schemeClr val="bg1"/>
                </a:solidFill>
              </a:rPr>
              <a:t>9</a:t>
            </a:r>
            <a:r>
              <a:rPr lang="en-US" u="sng" dirty="0" smtClean="0">
                <a:solidFill>
                  <a:schemeClr val="bg1"/>
                </a:solidFill>
              </a:rPr>
              <a:t>H</a:t>
            </a:r>
            <a:r>
              <a:rPr lang="en-US" u="sng" baseline="-25000" dirty="0" smtClean="0">
                <a:solidFill>
                  <a:schemeClr val="bg1"/>
                </a:solidFill>
              </a:rPr>
              <a:t>8</a:t>
            </a:r>
            <a:r>
              <a:rPr lang="en-US" u="sng" dirty="0" smtClean="0">
                <a:solidFill>
                  <a:schemeClr val="bg1"/>
                </a:solidFill>
              </a:rPr>
              <a:t>O</a:t>
            </a:r>
            <a:r>
              <a:rPr lang="en-US" u="sng" baseline="-25000" dirty="0" smtClean="0">
                <a:solidFill>
                  <a:schemeClr val="bg1"/>
                </a:solidFill>
              </a:rPr>
              <a:t>4</a:t>
            </a:r>
            <a:r>
              <a:rPr lang="en-US" u="sng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u="sng" dirty="0" smtClean="0">
                <a:solidFill>
                  <a:schemeClr val="bg1"/>
                </a:solidFill>
              </a:rPr>
              <a:t>(180.0g C</a:t>
            </a:r>
            <a:r>
              <a:rPr lang="en-US" u="sng" baseline="-25000" dirty="0" smtClean="0">
                <a:solidFill>
                  <a:schemeClr val="bg1"/>
                </a:solidFill>
              </a:rPr>
              <a:t>9</a:t>
            </a:r>
            <a:r>
              <a:rPr lang="en-US" u="sng" dirty="0" smtClean="0">
                <a:solidFill>
                  <a:schemeClr val="bg1"/>
                </a:solidFill>
              </a:rPr>
              <a:t>H</a:t>
            </a:r>
            <a:r>
              <a:rPr lang="en-US" u="sng" baseline="-25000" dirty="0" smtClean="0">
                <a:solidFill>
                  <a:schemeClr val="bg1"/>
                </a:solidFill>
              </a:rPr>
              <a:t>8</a:t>
            </a:r>
            <a:r>
              <a:rPr lang="en-US" u="sng" dirty="0" smtClean="0">
                <a:solidFill>
                  <a:schemeClr val="bg1"/>
                </a:solidFill>
              </a:rPr>
              <a:t>O</a:t>
            </a:r>
            <a:r>
              <a:rPr lang="en-US" u="sng" baseline="-25000" dirty="0" smtClean="0">
                <a:solidFill>
                  <a:schemeClr val="bg1"/>
                </a:solidFill>
              </a:rPr>
              <a:t>4</a:t>
            </a:r>
            <a:r>
              <a:rPr lang="en-US" u="sng" dirty="0" smtClean="0">
                <a:solidFill>
                  <a:schemeClr val="bg1"/>
                </a:solidFill>
              </a:rPr>
              <a:t>)   </a:t>
            </a:r>
            <a:r>
              <a:rPr lang="en-US" dirty="0" smtClean="0">
                <a:solidFill>
                  <a:schemeClr val="bg1"/>
                </a:solidFill>
              </a:rPr>
              <a:t>=  225.0g C</a:t>
            </a:r>
            <a:r>
              <a:rPr lang="en-US" baseline="-25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4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   1                 (1 mole C</a:t>
            </a:r>
            <a:r>
              <a:rPr lang="en-US" baseline="-25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2971800"/>
            <a:ext cx="86868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Answers: Molar Quantity Problems, </a:t>
            </a:r>
            <a:r>
              <a:rPr lang="en-US" sz="2200" dirty="0" smtClean="0"/>
              <a:t>part 2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rmAutofit fontScale="92500"/>
          </a:bodyPr>
          <a:lstStyle/>
          <a:p>
            <a:pPr marL="651510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bg1"/>
                </a:solidFill>
              </a:rPr>
              <a:t>What mass of F</a:t>
            </a:r>
            <a:r>
              <a:rPr lang="en-US" baseline="-25000" dirty="0" smtClean="0">
                <a:solidFill>
                  <a:schemeClr val="bg1"/>
                </a:solidFill>
              </a:rPr>
              <a:t>2 </a:t>
            </a:r>
            <a:r>
              <a:rPr lang="en-US" dirty="0" smtClean="0">
                <a:solidFill>
                  <a:schemeClr val="bg1"/>
                </a:solidFill>
              </a:rPr>
              <a:t>  =  0.550 mol F</a:t>
            </a:r>
            <a:r>
              <a:rPr lang="en-US" baseline="-25000" dirty="0" smtClean="0">
                <a:solidFill>
                  <a:schemeClr val="bg1"/>
                </a:solidFill>
              </a:rPr>
              <a:t>2 </a:t>
            </a:r>
          </a:p>
          <a:p>
            <a:pPr marL="651510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F- 2 atoms – 19.0  =  38.0 g/mol 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u="sng" dirty="0" smtClean="0">
                <a:solidFill>
                  <a:schemeClr val="bg1"/>
                </a:solidFill>
              </a:rPr>
              <a:t>(0.550 mol F</a:t>
            </a:r>
            <a:r>
              <a:rPr lang="en-US" u="sng" baseline="-25000" dirty="0" smtClean="0">
                <a:solidFill>
                  <a:schemeClr val="bg1"/>
                </a:solidFill>
              </a:rPr>
              <a:t>2</a:t>
            </a:r>
            <a:r>
              <a:rPr lang="en-US" u="sng" dirty="0" smtClean="0">
                <a:solidFill>
                  <a:schemeClr val="bg1"/>
                </a:solidFill>
              </a:rPr>
              <a:t> 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(38.0 g F</a:t>
            </a:r>
            <a:r>
              <a:rPr lang="en-US" u="sng" baseline="-25000" dirty="0" smtClean="0">
                <a:solidFill>
                  <a:schemeClr val="bg1"/>
                </a:solidFill>
              </a:rPr>
              <a:t>2</a:t>
            </a:r>
            <a:r>
              <a:rPr lang="en-US" u="sng" dirty="0" smtClean="0">
                <a:solidFill>
                  <a:schemeClr val="bg1"/>
                </a:solidFill>
              </a:rPr>
              <a:t>)   </a:t>
            </a:r>
            <a:r>
              <a:rPr lang="en-US" dirty="0" smtClean="0">
                <a:solidFill>
                  <a:schemeClr val="bg1"/>
                </a:solidFill>
              </a:rPr>
              <a:t>=  20.9g F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1              (1 mole F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bg1"/>
                </a:solidFill>
              </a:rPr>
              <a:t>What mass of BaI</a:t>
            </a:r>
            <a:r>
              <a:rPr lang="en-US" baseline="-25000" dirty="0" smtClean="0">
                <a:solidFill>
                  <a:schemeClr val="bg1"/>
                </a:solidFill>
              </a:rPr>
              <a:t>2  </a:t>
            </a:r>
            <a:r>
              <a:rPr lang="en-US" dirty="0" smtClean="0">
                <a:solidFill>
                  <a:schemeClr val="bg1"/>
                </a:solidFill>
              </a:rPr>
              <a:t> = 2.35 mol Barium Iodide, BaI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</a:p>
          <a:p>
            <a:pPr marL="971550" lvl="1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Ba-1 atom – 137.3 -  137.3</a:t>
            </a:r>
          </a:p>
          <a:p>
            <a:pPr marL="971550" lvl="1" indent="-514350">
              <a:buNone/>
            </a:pPr>
            <a:r>
              <a:rPr lang="en-US" u="sng" baseline="-25000" dirty="0" smtClean="0">
                <a:solidFill>
                  <a:schemeClr val="bg1"/>
                </a:solidFill>
              </a:rPr>
              <a:t>I – 2 atoms – 126.9 -  253.8</a:t>
            </a:r>
          </a:p>
          <a:p>
            <a:pPr marL="971550" lvl="1" indent="-514350">
              <a:buNone/>
            </a:pPr>
            <a:r>
              <a:rPr lang="en-US" baseline="-25000" dirty="0" smtClean="0">
                <a:solidFill>
                  <a:schemeClr val="bg1"/>
                </a:solidFill>
              </a:rPr>
              <a:t>                                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baseline="-25000" dirty="0" smtClean="0">
                <a:solidFill>
                  <a:schemeClr val="bg1"/>
                </a:solidFill>
              </a:rPr>
              <a:t>391.1g/mol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baseline="-250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u="sng" dirty="0" smtClean="0">
                <a:solidFill>
                  <a:schemeClr val="bg1"/>
                </a:solidFill>
              </a:rPr>
              <a:t>2.35 mol BaI</a:t>
            </a:r>
            <a:r>
              <a:rPr lang="en-US" u="sng" baseline="-25000" dirty="0" smtClean="0">
                <a:solidFill>
                  <a:schemeClr val="bg1"/>
                </a:solidFill>
              </a:rPr>
              <a:t>2</a:t>
            </a:r>
            <a:r>
              <a:rPr lang="en-US" u="sng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u="sng" dirty="0" smtClean="0">
                <a:solidFill>
                  <a:schemeClr val="bg1"/>
                </a:solidFill>
              </a:rPr>
              <a:t>(391.1g BaI</a:t>
            </a:r>
            <a:r>
              <a:rPr lang="en-US" u="sng" baseline="-25000" dirty="0" smtClean="0">
                <a:solidFill>
                  <a:schemeClr val="bg1"/>
                </a:solidFill>
              </a:rPr>
              <a:t>2</a:t>
            </a:r>
            <a:r>
              <a:rPr lang="en-US" u="sng" dirty="0" smtClean="0">
                <a:solidFill>
                  <a:schemeClr val="bg1"/>
                </a:solidFill>
              </a:rPr>
              <a:t>)   </a:t>
            </a:r>
            <a:r>
              <a:rPr lang="en-US" dirty="0" smtClean="0">
                <a:solidFill>
                  <a:schemeClr val="bg1"/>
                </a:solidFill>
              </a:rPr>
              <a:t>=  919.1g BaI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   1           (1 mole BaI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None/>
            </a:pPr>
            <a:endParaRPr lang="en-US" baseline="-25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3124200"/>
            <a:ext cx="86868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How many particles are in a mole?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endParaRPr lang="en-US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number of particles 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mole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6.02 x 10 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602,000,000,000,000,000,000,000 !</a:t>
            </a: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known as </a:t>
            </a:r>
            <a:r>
              <a:rPr lang="en-US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Avogadro’s Number</a:t>
            </a:r>
          </a:p>
          <a:p>
            <a:pPr>
              <a:buNone/>
            </a:pPr>
            <a:endParaRPr lang="en-US" sz="26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this, We can easily count the number of particles in all kinds of things !</a:t>
            </a:r>
          </a:p>
          <a:p>
            <a:endParaRPr lang="en-US" dirty="0"/>
          </a:p>
        </p:txBody>
      </p:sp>
      <p:pic>
        <p:nvPicPr>
          <p:cNvPr id="1026" name="Picture 2" descr="C:\Documents and Settings\TEMP.ACADEMIC.003\Local Settings\Temporary Internet Files\Content.IE5\3BUSQ6TU\MC9001405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381000"/>
            <a:ext cx="2433638" cy="1825625"/>
          </a:xfrm>
          <a:prstGeom prst="rect">
            <a:avLst/>
          </a:prstGeom>
          <a:noFill/>
        </p:spPr>
      </p:pic>
      <p:pic>
        <p:nvPicPr>
          <p:cNvPr id="1028" name="Picture 4" descr="C:\Documents and Settings\TEMP.ACADEMIC.003\Local Settings\Temporary Internet Files\Content.IE5\MOVNXSVK\MC90043472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5052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Should Know &amp; Be Able To Do At This Point!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Know: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What </a:t>
            </a:r>
            <a:r>
              <a:rPr lang="en-US" dirty="0" err="1" smtClean="0">
                <a:solidFill>
                  <a:schemeClr val="bg1"/>
                </a:solidFill>
              </a:rPr>
              <a:t>stoichiometry</a:t>
            </a:r>
            <a:r>
              <a:rPr lang="en-US" dirty="0" smtClean="0">
                <a:solidFill>
                  <a:schemeClr val="bg1"/>
                </a:solidFill>
              </a:rPr>
              <a:t> is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What a mole is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How to calculate molar mass of an element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and of a compound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How to determine the number of atoms or formula units in a given mass of sample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How to determine the number of moles in a given mass of a sample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How to determine the mass of a given molar quantity</a:t>
            </a:r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7171" name="Picture 3" descr="C:\Documents and Settings\Administrator\Local Settings\Temporary Internet Files\Content.IE5\9BW05J2O\MC9004420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8527" y="1219200"/>
            <a:ext cx="1896223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5621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86000"/>
                <a:gridCol w="6858000"/>
              </a:tblGrid>
              <a:tr h="513209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Review  of Calculation Rules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3962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To Find molar mass (g/mol)</a:t>
                      </a:r>
                      <a:endParaRPr lang="en-US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/>
                        <a:t>(atomic mass of each atom)  X (</a:t>
                      </a:r>
                      <a:r>
                        <a:rPr kumimoji="0" lang="en-US" sz="2400" kern="1200" baseline="0" dirty="0" smtClean="0"/>
                        <a:t>amount of each </a:t>
                      </a:r>
                      <a:r>
                        <a:rPr kumimoji="0" lang="en-US" sz="2400" kern="1200" dirty="0" smtClean="0"/>
                        <a:t>atom)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/>
                        <a:t>Then add together mass of all atoms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/>
                        <a:t>(g/mol)</a:t>
                      </a:r>
                      <a:endParaRPr kumimoji="0" lang="en-US" sz="240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681"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Find the # atoms 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a given mass 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(given mass)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X (1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mole) /(molar mass(g))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X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(#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atoms) /(1 mole)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Find the # moles in a given mass 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(given mass)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X</a:t>
                      </a:r>
                      <a:r>
                        <a:rPr kumimoji="0"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(1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mole)/(molar mass(g))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 X  (#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atom)/(1mole)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Find the mass(g)  of a given molar quantity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(#moles) X (grams/1 mole)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(from 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molar mass) </a:t>
                      </a:r>
                    </a:p>
                    <a:p>
                      <a:r>
                        <a:rPr lang="en-US" sz="2000" dirty="0" smtClean="0"/>
                        <a:t> </a:t>
                      </a:r>
                      <a:endParaRPr lang="en-US" sz="200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Using Moles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Balanced chemical equations relate moles of reactants to moles of products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Just like when baking, reactants have to be mixed in the proper proportions to make a certain amount of the desired product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Specific amounts of reactants produce specific amounts of product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We can use balanced chemical equations and moles to PREDICT the masses of reactants or products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Predicting Mass of a Reactant and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33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Steps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 </a:t>
            </a:r>
            <a:r>
              <a:rPr lang="en-US" b="1" u="sng" dirty="0" smtClean="0">
                <a:solidFill>
                  <a:schemeClr val="bg1"/>
                </a:solidFill>
              </a:rPr>
              <a:t>can not </a:t>
            </a:r>
            <a:r>
              <a:rPr lang="en-US" dirty="0" smtClean="0">
                <a:solidFill>
                  <a:schemeClr val="bg1"/>
                </a:solidFill>
              </a:rPr>
              <a:t>move directly from the mass of one substance to the mass of the second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You MUST convert  the given </a:t>
            </a:r>
            <a:r>
              <a:rPr lang="en-US" b="1" u="sng" dirty="0" smtClean="0">
                <a:solidFill>
                  <a:schemeClr val="bg1"/>
                </a:solidFill>
              </a:rPr>
              <a:t>mass to moles first!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The coefficients of balanced reactions </a:t>
            </a:r>
            <a:r>
              <a:rPr lang="en-US" b="1" u="sng" dirty="0" smtClean="0">
                <a:solidFill>
                  <a:schemeClr val="bg1"/>
                </a:solidFill>
              </a:rPr>
              <a:t>tell you the NUMBER OF MOLES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of each chemical in the reactant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Once you know the number of moles of any reactant or product use the coefficients in the equation to convert the moles of the other reactants and products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Example: Predicting Mass of a Reactant and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090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Ammonia gas is synthesized from nitrogen gas and hydrogen gas according to the balanced equation :   N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+ 3H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  <a:sym typeface="Wingdings" pitchFamily="2" charset="2"/>
              </a:rPr>
              <a:t>  2NH</a:t>
            </a:r>
            <a:r>
              <a:rPr lang="en-US" b="1" baseline="-25000" dirty="0" smtClean="0">
                <a:solidFill>
                  <a:schemeClr val="bg1"/>
                </a:solidFill>
                <a:sym typeface="Wingdings" pitchFamily="2" charset="2"/>
              </a:rPr>
              <a:t>3</a:t>
            </a:r>
            <a:r>
              <a:rPr lang="en-US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  <a:sym typeface="Wingdings" pitchFamily="2" charset="2"/>
              </a:rPr>
              <a:t>How many grams of hydrogen gas are required for 3.75g  of nitrogen gas  to react completely? What mass of ammonia is formed?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Reactants and products are related in terms of moles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The amount of H</a:t>
            </a:r>
            <a:r>
              <a:rPr lang="en-US" baseline="-25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needed </a:t>
            </a:r>
            <a:r>
              <a:rPr lang="en-US" b="1" i="1" u="sng" dirty="0" smtClean="0">
                <a:solidFill>
                  <a:schemeClr val="bg1"/>
                </a:solidFill>
                <a:sym typeface="Wingdings" pitchFamily="2" charset="2"/>
              </a:rPr>
              <a:t>depends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 on the moles of N</a:t>
            </a:r>
            <a:r>
              <a:rPr lang="en-US" b="1" i="1" baseline="-25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 present in 3.75g </a:t>
            </a:r>
            <a:r>
              <a:rPr lang="en-US" u="sng" dirty="0" smtClean="0">
                <a:solidFill>
                  <a:schemeClr val="bg1"/>
                </a:solidFill>
                <a:sym typeface="Wingdings" pitchFamily="2" charset="2"/>
              </a:rPr>
              <a:t>and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the ratio of moles of H</a:t>
            </a:r>
            <a:r>
              <a:rPr lang="en-US" b="1" i="1" baseline="-25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 to moles of N</a:t>
            </a:r>
            <a:r>
              <a:rPr lang="en-US" b="1" i="1" baseline="-25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in the equation. 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The amount of ammonia formed </a:t>
            </a:r>
            <a:r>
              <a:rPr lang="en-US" b="1" i="1" u="sng" dirty="0" smtClean="0">
                <a:solidFill>
                  <a:schemeClr val="bg1"/>
                </a:solidFill>
                <a:sym typeface="Wingdings" pitchFamily="2" charset="2"/>
              </a:rPr>
              <a:t>depends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 on the ratio of moles  N</a:t>
            </a:r>
            <a:r>
              <a:rPr lang="en-US" b="1" i="1" baseline="-25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b="1" i="1" dirty="0" smtClean="0">
                <a:solidFill>
                  <a:schemeClr val="bg1"/>
                </a:solidFill>
                <a:sym typeface="Wingdings" pitchFamily="2" charset="2"/>
              </a:rPr>
              <a:t> to moles of ammonia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Convert  the given </a:t>
            </a:r>
            <a:r>
              <a:rPr lang="en-US" b="1" u="sng" dirty="0" smtClean="0">
                <a:solidFill>
                  <a:schemeClr val="bg1"/>
                </a:solidFill>
              </a:rPr>
              <a:t>mass to moles 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Find the # of moles of </a:t>
            </a:r>
            <a:r>
              <a:rPr lang="en-US" b="1" dirty="0" smtClean="0">
                <a:solidFill>
                  <a:schemeClr val="bg1"/>
                </a:solidFill>
              </a:rPr>
              <a:t>N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using molar mass</a:t>
            </a:r>
          </a:p>
          <a:p>
            <a:pPr marL="651510" indent="-514350">
              <a:buNone/>
            </a:pPr>
            <a:r>
              <a:rPr lang="en-US" sz="2400" dirty="0" smtClean="0">
                <a:solidFill>
                  <a:schemeClr val="bg1"/>
                </a:solidFill>
                <a:sym typeface="Wingdings" pitchFamily="2" charset="2"/>
              </a:rPr>
              <a:t>(3.75g </a:t>
            </a:r>
            <a:r>
              <a:rPr lang="en-US" sz="2400" b="1" dirty="0" smtClean="0">
                <a:solidFill>
                  <a:schemeClr val="bg1"/>
                </a:solidFill>
              </a:rPr>
              <a:t>N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r>
              <a:rPr lang="en-US" sz="2400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u="sng" dirty="0" smtClean="0">
                <a:solidFill>
                  <a:schemeClr val="bg1"/>
                </a:solidFill>
                <a:sym typeface="Wingdings" pitchFamily="2" charset="2"/>
              </a:rPr>
              <a:t>(1 mol </a:t>
            </a:r>
            <a:r>
              <a:rPr lang="en-US" sz="2400" b="1" u="sng" dirty="0" smtClean="0">
                <a:solidFill>
                  <a:schemeClr val="bg1"/>
                </a:solidFill>
              </a:rPr>
              <a:t>N</a:t>
            </a:r>
            <a:r>
              <a:rPr lang="en-US" sz="2400" b="1" u="sng" baseline="-25000" dirty="0" smtClean="0">
                <a:solidFill>
                  <a:schemeClr val="bg1"/>
                </a:solidFill>
              </a:rPr>
              <a:t>2</a:t>
            </a:r>
            <a:r>
              <a:rPr lang="en-US" sz="2400" u="sng" dirty="0" smtClean="0">
                <a:solidFill>
                  <a:schemeClr val="bg1"/>
                </a:solidFill>
              </a:rPr>
              <a:t>)  </a:t>
            </a:r>
          </a:p>
          <a:p>
            <a:pPr marL="651510" indent="-51435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	        (28.0 g </a:t>
            </a:r>
            <a:r>
              <a:rPr lang="en-US" sz="2400" b="1" dirty="0" smtClean="0">
                <a:solidFill>
                  <a:schemeClr val="bg1"/>
                </a:solidFill>
              </a:rPr>
              <a:t>N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The coefficients of balanced reactions </a:t>
            </a:r>
            <a:r>
              <a:rPr lang="en-US" b="1" u="sng" dirty="0" smtClean="0">
                <a:solidFill>
                  <a:schemeClr val="bg1"/>
                </a:solidFill>
              </a:rPr>
              <a:t>tell you the NUMBER OF MOLES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of each chemical in the reactant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Once you know the number of moles of any reactant or product use the coefficients in the equation to convert the moles of the other reactants and products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Counting Particles in a Mole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6.02 x 10 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 atoms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mole of carbon 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6.02 x 10 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US" u="sng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molecules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mole of CO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6.02 x 10 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 ions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mole of sodium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6.02 x 10 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marbles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a mole of marbles</a:t>
            </a:r>
          </a:p>
          <a:p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That’s a lot of marbles!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of a mole of a substance changes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bigger the substance the more space a mole of the substance takes up,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the number of particles in a mole is always the same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</p:txBody>
      </p:sp>
      <p:pic>
        <p:nvPicPr>
          <p:cNvPr id="4" name="Picture 3" descr="TCAAWOGJICA0W081ECADXTVLTCAJVBMRUCAQOPL65CAJJ7AWLCAHKJRHACA4S9P61CA547NDTCAYGRT0DCAIR94QGCA707KLRCA7ETUWZCA3TBFI7CANO4OCSCANC5H5RCA2GIGNRCAOOJXK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971800"/>
            <a:ext cx="2707663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Mole of Water</a:t>
            </a:r>
            <a:endParaRPr lang="en-US" dirty="0"/>
          </a:p>
        </p:txBody>
      </p:sp>
      <p:pic>
        <p:nvPicPr>
          <p:cNvPr id="4" name="Content Placeholder 3" descr="mo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8382000" cy="5405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Molar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7150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Chemicals do not come bundled in moles, like a dozen eggs comes in a 1 dozen or 1 ½ dozen package so we use the mole as a grouping unit.</a:t>
            </a:r>
          </a:p>
          <a:p>
            <a:pPr>
              <a:buNone/>
            </a:pPr>
            <a:endParaRPr lang="en-US" sz="2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mass of 1 mole of a pure substance called it’s </a:t>
            </a:r>
            <a:r>
              <a:rPr lang="en-US" sz="2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molar mass</a:t>
            </a:r>
          </a:p>
          <a:p>
            <a:pPr>
              <a:buNone/>
            </a:pPr>
            <a:endParaRPr lang="en-US" sz="26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 want to produce 500g of methanol using the following equation, CO2 +3H2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CH3OH + H20 how many grams of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CO2  and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 do I need?</a:t>
            </a:r>
          </a:p>
          <a:p>
            <a:endParaRPr lang="en-US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These are the questions </a:t>
            </a:r>
            <a:r>
              <a:rPr lang="en-US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stoichiometry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answers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620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What do we need to know to answer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7630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 want to produce 500g of methanol using 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following equation;</a:t>
            </a:r>
          </a:p>
          <a:p>
            <a:pPr algn="ctr"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+3H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CH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OH + H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0 </a:t>
            </a:r>
          </a:p>
          <a:p>
            <a:pPr algn="ctr"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How many grams of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I need?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This equation relates the molecules of reactants and products, NOT THEIR MASSES!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1 molecule of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US" sz="2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3 molecules of H</a:t>
            </a:r>
            <a:r>
              <a:rPr lang="en-US" sz="2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will make 1 molecule of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</a:t>
            </a:r>
            <a:r>
              <a:rPr lang="en-US" sz="22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OH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We need to relate the </a:t>
            </a:r>
            <a:r>
              <a:rPr lang="en-US" sz="26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masses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to the </a:t>
            </a:r>
            <a:r>
              <a:rPr lang="en-US" sz="26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number of molecules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.</a:t>
            </a:r>
          </a:p>
          <a:p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9GQKU3VH\MC9002380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889156" cy="2468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Relating Mass to Moles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709160"/>
          </a:xfrm>
        </p:spPr>
        <p:txBody>
          <a:bodyPr/>
          <a:lstStyle/>
          <a:p>
            <a:pPr>
              <a:buNone/>
            </a:pPr>
            <a:endParaRPr lang="en-US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      Remember;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The average atomic    masses  of the elements are found on the Periodic Table!</a:t>
            </a:r>
          </a:p>
          <a:p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We can use the atomic masses on the PT to relate the mass of the compound to the mass of a mole!</a:t>
            </a:r>
          </a:p>
          <a:p>
            <a:endParaRPr lang="en-US" dirty="0"/>
          </a:p>
        </p:txBody>
      </p:sp>
      <p:pic>
        <p:nvPicPr>
          <p:cNvPr id="1028" name="Picture 4" descr="C:\Documents and Settings\Administrator\Local Settings\Temporary Internet Files\Content.IE5\Q2AR1N89\MC9004420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1857375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2471</Words>
  <Application>Microsoft Office PowerPoint</Application>
  <PresentationFormat>On-screen Show (4:3)</PresentationFormat>
  <Paragraphs>425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Apex</vt:lpstr>
      <vt:lpstr>Stoichiometry of Chemical Reactions (Q3 U2) </vt:lpstr>
      <vt:lpstr>Stoichiometry</vt:lpstr>
      <vt:lpstr>The Mole</vt:lpstr>
      <vt:lpstr>       How many particles are in a mole?</vt:lpstr>
      <vt:lpstr>Counting Particles in a Mole</vt:lpstr>
      <vt:lpstr>A Mole of Water</vt:lpstr>
      <vt:lpstr>Molar Mass</vt:lpstr>
      <vt:lpstr>What do we need to know to answer this?</vt:lpstr>
      <vt:lpstr>Relating Mass to Moles</vt:lpstr>
      <vt:lpstr>Molar Mass and Formula Mass</vt:lpstr>
      <vt:lpstr>Relating the Mass of an Atom to the Mass of a Mole of substance.</vt:lpstr>
      <vt:lpstr>Let’s Practice</vt:lpstr>
      <vt:lpstr>Molar Mass Answers</vt:lpstr>
      <vt:lpstr>Now, let’s do the same for an example reaction!</vt:lpstr>
      <vt:lpstr>How do we calculate Molar Mass?</vt:lpstr>
      <vt:lpstr>How do We Calculate Molar Mass?</vt:lpstr>
      <vt:lpstr>Now You Do Some</vt:lpstr>
      <vt:lpstr>Molar Mass Answers</vt:lpstr>
      <vt:lpstr>Now that we know how to find Molar Mass What is the next step?</vt:lpstr>
      <vt:lpstr>Finding the number of atoms in a given mass</vt:lpstr>
      <vt:lpstr>Finding the number of atoms in a sample of an element</vt:lpstr>
      <vt:lpstr>Calculate the number of atoms in the given samples</vt:lpstr>
      <vt:lpstr>Answers</vt:lpstr>
      <vt:lpstr>Practice: Determine the number of Atoms in a given sample Remember: (given mass X 1 mole per molar mass X atoms per 1 mole) </vt:lpstr>
      <vt:lpstr>Answers</vt:lpstr>
      <vt:lpstr>Determining the Number of formula units in a sample </vt:lpstr>
      <vt:lpstr>The mass of a quantity of Iron(III) oxide is 16.8g. How many formula units in the sample?</vt:lpstr>
      <vt:lpstr>How many Formula Units in each sample? </vt:lpstr>
      <vt:lpstr>Answers</vt:lpstr>
      <vt:lpstr>Answers Continued</vt:lpstr>
      <vt:lpstr>How do we find the number of moles if given the mass?</vt:lpstr>
      <vt:lpstr>Example of Grams to Moles</vt:lpstr>
      <vt:lpstr>Determine the number of moles in each sample</vt:lpstr>
      <vt:lpstr>Answers</vt:lpstr>
      <vt:lpstr>How do we find the mass if given the moles?</vt:lpstr>
      <vt:lpstr>Ex: What mass of water must be weighed to obtain 7.50 mol of H2O?</vt:lpstr>
      <vt:lpstr>Practice Determining the Mass from the Molar Quantities:</vt:lpstr>
      <vt:lpstr>Answers: Molar Quantity Problems</vt:lpstr>
      <vt:lpstr>Answers: Molar Quantity Problems, part 2</vt:lpstr>
      <vt:lpstr>What We Should Know &amp; Be Able To Do At This Point!</vt:lpstr>
      <vt:lpstr>Slide 41</vt:lpstr>
      <vt:lpstr>Using Moles</vt:lpstr>
      <vt:lpstr>Predicting Mass of a Reactant and Product</vt:lpstr>
      <vt:lpstr>Example: Predicting Mass of a Reactant and Product</vt:lpstr>
      <vt:lpstr>Slide 45</vt:lpstr>
    </vt:vector>
  </TitlesOfParts>
  <Company>Providence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Stoichiometry of Chemical Reactions (Q3 U2) </dc:title>
  <dc:creator>Providence Public Schools</dc:creator>
  <cp:lastModifiedBy>Providence Public Schools</cp:lastModifiedBy>
  <cp:revision>137</cp:revision>
  <dcterms:created xsi:type="dcterms:W3CDTF">2011-03-22T13:38:55Z</dcterms:created>
  <dcterms:modified xsi:type="dcterms:W3CDTF">2011-04-01T13:32:23Z</dcterms:modified>
</cp:coreProperties>
</file>