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102" y="-15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3E3745-9C31-42A3-AD06-242EB2E74501}" type="datetimeFigureOut">
              <a:rPr lang="en-US" smtClean="0"/>
              <a:t>1/17/2011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D2F2C-8C65-47BF-BFE0-58C02CCCA0E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3E3745-9C31-42A3-AD06-242EB2E74501}" type="datetimeFigureOut">
              <a:rPr lang="en-US" smtClean="0"/>
              <a:t>1/17/2011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D2F2C-8C65-47BF-BFE0-58C02CCCA0E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3E3745-9C31-42A3-AD06-242EB2E74501}" type="datetimeFigureOut">
              <a:rPr lang="en-US" smtClean="0"/>
              <a:t>1/17/2011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D2F2C-8C65-47BF-BFE0-58C02CCCA0E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3E3745-9C31-42A3-AD06-242EB2E74501}" type="datetimeFigureOut">
              <a:rPr lang="en-US" smtClean="0"/>
              <a:t>1/17/2011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D2F2C-8C65-47BF-BFE0-58C02CCCA0E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3E3745-9C31-42A3-AD06-242EB2E74501}" type="datetimeFigureOut">
              <a:rPr lang="en-US" smtClean="0"/>
              <a:t>1/17/2011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D2F2C-8C65-47BF-BFE0-58C02CCCA0E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3E3745-9C31-42A3-AD06-242EB2E74501}" type="datetimeFigureOut">
              <a:rPr lang="en-US" smtClean="0"/>
              <a:t>1/17/2011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D2F2C-8C65-47BF-BFE0-58C02CCCA0E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3E3745-9C31-42A3-AD06-242EB2E74501}" type="datetimeFigureOut">
              <a:rPr lang="en-US" smtClean="0"/>
              <a:t>1/17/2011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D2F2C-8C65-47BF-BFE0-58C02CCCA0E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3E3745-9C31-42A3-AD06-242EB2E74501}" type="datetimeFigureOut">
              <a:rPr lang="en-US" smtClean="0"/>
              <a:t>1/17/2011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D2F2C-8C65-47BF-BFE0-58C02CCCA0E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3E3745-9C31-42A3-AD06-242EB2E74501}" type="datetimeFigureOut">
              <a:rPr lang="en-US" smtClean="0"/>
              <a:t>1/17/2011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D2F2C-8C65-47BF-BFE0-58C02CCCA0E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3E3745-9C31-42A3-AD06-242EB2E74501}" type="datetimeFigureOut">
              <a:rPr lang="en-US" smtClean="0"/>
              <a:t>1/17/2011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D2F2C-8C65-47BF-BFE0-58C02CCCA0E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3E3745-9C31-42A3-AD06-242EB2E74501}" type="datetimeFigureOut">
              <a:rPr lang="en-US" smtClean="0"/>
              <a:t>1/17/2011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D2F2C-8C65-47BF-BFE0-58C02CCCA0E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3E3745-9C31-42A3-AD06-242EB2E74501}" type="datetimeFigureOut">
              <a:rPr lang="en-US" smtClean="0"/>
              <a:t>1/17/2011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0D2F2C-8C65-47BF-BFE0-58C02CCCA0E5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gi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w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gif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13.gif"/><Relationship Id="rId7" Type="http://schemas.openxmlformats.org/officeDocument/2006/relationships/image" Target="../media/image17.gif"/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gif"/><Relationship Id="rId5" Type="http://schemas.openxmlformats.org/officeDocument/2006/relationships/image" Target="../media/image15.gif"/><Relationship Id="rId4" Type="http://schemas.openxmlformats.org/officeDocument/2006/relationships/image" Target="../media/image14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Molecular Shape and Polarity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The Importance of Geometry in Determining Physical Properties</a:t>
            </a:r>
            <a:endParaRPr lang="en-US" dirty="0"/>
          </a:p>
        </p:txBody>
      </p:sp>
      <p:pic>
        <p:nvPicPr>
          <p:cNvPr id="1026" name="Picture 2" descr="C:\Documents and Settings\Administrator\Local Settings\Temporary Internet Files\Content.IE5\NET4OJU2\MC900280813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86200" y="457200"/>
            <a:ext cx="1946495" cy="20234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Outer Level Electron Pair Repulsion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Outer level electron pair charge clouds repel each other</a:t>
            </a:r>
          </a:p>
          <a:p>
            <a:r>
              <a:rPr lang="en-US" dirty="0" smtClean="0"/>
              <a:t>The electron pairs stay as far away from each other as possible to minimize repulsion</a:t>
            </a:r>
          </a:p>
          <a:p>
            <a:r>
              <a:rPr lang="en-US" dirty="0" smtClean="0"/>
              <a:t>This theory explains many of the shapes of molecules.</a:t>
            </a:r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tool0902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04800" y="152401"/>
            <a:ext cx="8534400" cy="6705600"/>
          </a:xfr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trigonalplanargeometry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733800" y="2895600"/>
            <a:ext cx="2514600" cy="221225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066800"/>
          </a:xfrm>
        </p:spPr>
        <p:txBody>
          <a:bodyPr/>
          <a:lstStyle/>
          <a:p>
            <a:r>
              <a:rPr lang="en-US" dirty="0" smtClean="0"/>
              <a:t>Multiple Bond Molecular Shapes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143000"/>
            <a:ext cx="8915400" cy="54864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Carbon atom can form 4 chemical bonds with several arrangements</a:t>
            </a:r>
          </a:p>
          <a:p>
            <a:pPr lvl="1"/>
            <a:r>
              <a:rPr lang="en-US" dirty="0" smtClean="0"/>
              <a:t>These can be single bonds in a tetrahedral arrangement</a:t>
            </a:r>
          </a:p>
          <a:p>
            <a:pPr lvl="1">
              <a:buNone/>
            </a:pPr>
            <a:endParaRPr lang="en-US" dirty="0" smtClean="0"/>
          </a:p>
          <a:p>
            <a:pPr lvl="1"/>
            <a:r>
              <a:rPr lang="en-US" dirty="0" smtClean="0"/>
              <a:t>Can form 1 double bond and 2 single bonds having </a:t>
            </a:r>
            <a:r>
              <a:rPr lang="en-US" dirty="0" err="1" smtClean="0"/>
              <a:t>trigonal</a:t>
            </a:r>
            <a:r>
              <a:rPr lang="en-US" dirty="0" smtClean="0"/>
              <a:t> planar geometry</a:t>
            </a:r>
          </a:p>
          <a:p>
            <a:pPr lvl="1">
              <a:buNone/>
            </a:pPr>
            <a:endParaRPr lang="en-US" dirty="0" smtClean="0"/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2 double bonds are arranged in a linear molecule</a:t>
            </a:r>
          </a:p>
          <a:p>
            <a:pPr lvl="1"/>
            <a:r>
              <a:rPr lang="en-US" dirty="0" smtClean="0"/>
              <a:t>Carbon can also form 1 single bond and 1 triple bond</a:t>
            </a:r>
          </a:p>
          <a:p>
            <a:pPr lvl="1"/>
            <a:endParaRPr lang="en-US" dirty="0"/>
          </a:p>
        </p:txBody>
      </p:sp>
      <p:pic>
        <p:nvPicPr>
          <p:cNvPr id="4" name="Picture 3" descr="imagesCAQKRVVP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162800" y="1524000"/>
            <a:ext cx="1752600" cy="1786304"/>
          </a:xfrm>
          <a:prstGeom prst="rect">
            <a:avLst/>
          </a:prstGeom>
        </p:spPr>
      </p:pic>
      <p:pic>
        <p:nvPicPr>
          <p:cNvPr id="5" name="Picture 4" descr="lineargeometry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477000" y="6019800"/>
            <a:ext cx="1981200" cy="695325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14400"/>
          </a:xfrm>
        </p:spPr>
        <p:txBody>
          <a:bodyPr/>
          <a:lstStyle/>
          <a:p>
            <a:r>
              <a:rPr lang="en-US" dirty="0" smtClean="0"/>
              <a:t>Polarity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382000" cy="5410200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Most chemical bonds are not 100% ionic nor 100% covalent because of differing </a:t>
            </a:r>
            <a:r>
              <a:rPr lang="en-US" dirty="0" err="1" smtClean="0"/>
              <a:t>electronegativities</a:t>
            </a:r>
            <a:r>
              <a:rPr lang="en-US" dirty="0" smtClean="0"/>
              <a:t>.</a:t>
            </a:r>
          </a:p>
          <a:p>
            <a:r>
              <a:rPr lang="en-US" dirty="0" smtClean="0"/>
              <a:t>Unequal sharing creates polar molecules or  polar covalent bonds</a:t>
            </a:r>
          </a:p>
          <a:p>
            <a:pPr lvl="1"/>
            <a:r>
              <a:rPr lang="en-US" dirty="0" smtClean="0"/>
              <a:t>H-</a:t>
            </a:r>
            <a:r>
              <a:rPr lang="en-US" dirty="0" err="1" smtClean="0"/>
              <a:t>Cl</a:t>
            </a:r>
            <a:r>
              <a:rPr lang="en-US" dirty="0" smtClean="0"/>
              <a:t> is a polar bond  H    </a:t>
            </a:r>
            <a:r>
              <a:rPr lang="en-US" dirty="0" err="1" smtClean="0"/>
              <a:t>Cl</a:t>
            </a:r>
            <a:r>
              <a:rPr lang="en-US" dirty="0" smtClean="0"/>
              <a:t> an arrow is used to represent a polar bond, pointing toward the more electronegative element.</a:t>
            </a:r>
          </a:p>
          <a:p>
            <a:pPr lvl="1"/>
            <a:r>
              <a:rPr lang="en-US" dirty="0" smtClean="0"/>
              <a:t>Not all polar bonds create polar molecules, geometry plays a role</a:t>
            </a:r>
          </a:p>
          <a:p>
            <a:pPr lvl="2"/>
            <a:r>
              <a:rPr lang="en-US" dirty="0" smtClean="0"/>
              <a:t>Symmetrical arrangement of polar bonds can cancel polar effect.</a:t>
            </a:r>
          </a:p>
          <a:p>
            <a:pPr lvl="2"/>
            <a:r>
              <a:rPr lang="en-US" dirty="0" smtClean="0"/>
              <a:t>Unsymmetrical arrangements can produce polar molecules</a:t>
            </a:r>
            <a:endParaRPr lang="en-US" dirty="0"/>
          </a:p>
        </p:txBody>
      </p:sp>
      <p:cxnSp>
        <p:nvCxnSpPr>
          <p:cNvPr id="5" name="Straight Arrow Connector 4"/>
          <p:cNvCxnSpPr/>
          <p:nvPr/>
        </p:nvCxnSpPr>
        <p:spPr>
          <a:xfrm>
            <a:off x="4191000" y="3276600"/>
            <a:ext cx="304800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44562"/>
          </a:xfrm>
        </p:spPr>
        <p:txBody>
          <a:bodyPr/>
          <a:lstStyle/>
          <a:p>
            <a:r>
              <a:rPr lang="en-US" dirty="0" smtClean="0"/>
              <a:t>Polarity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52578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Unsymmetrical arrangements occur in water, creating a polar molecule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Many Physical properties, such as melting and boiling points and solubility are affected by degree of polarity of molecules</a:t>
            </a:r>
            <a:endParaRPr lang="en-US" dirty="0"/>
          </a:p>
        </p:txBody>
      </p:sp>
      <p:pic>
        <p:nvPicPr>
          <p:cNvPr id="4" name="Picture 3" descr="image15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643221" y="1524000"/>
            <a:ext cx="6500779" cy="3505200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Apply what we’ve learned about polarity.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Determine the polarity of HCN and SOCl</a:t>
            </a:r>
            <a:r>
              <a:rPr lang="en-US" baseline="-25000" dirty="0" smtClean="0"/>
              <a:t>2 </a:t>
            </a:r>
          </a:p>
          <a:p>
            <a:pPr lvl="1"/>
            <a:r>
              <a:rPr lang="en-US" dirty="0"/>
              <a:t>First draw the Lewis structures and identify the </a:t>
            </a:r>
            <a:r>
              <a:rPr lang="en-US" dirty="0" smtClean="0"/>
              <a:t>geometry</a:t>
            </a:r>
          </a:p>
          <a:p>
            <a:pPr lvl="1"/>
            <a:r>
              <a:rPr lang="en-US" dirty="0" smtClean="0"/>
              <a:t>Then use </a:t>
            </a:r>
            <a:r>
              <a:rPr lang="en-US" dirty="0" err="1" smtClean="0"/>
              <a:t>electronegativity</a:t>
            </a:r>
            <a:r>
              <a:rPr lang="en-US" dirty="0" smtClean="0"/>
              <a:t> to determine polarity (pg302) </a:t>
            </a:r>
          </a:p>
          <a:p>
            <a:pPr lvl="1"/>
            <a:r>
              <a:rPr lang="en-US" dirty="0" smtClean="0"/>
              <a:t>Draw the appropriate arrows and geometry</a:t>
            </a:r>
            <a:endParaRPr 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Answers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</a:t>
            </a:r>
            <a:r>
              <a:rPr lang="en-US" dirty="0" smtClean="0">
                <a:sym typeface="Wingdings" pitchFamily="2" charset="2"/>
              </a:rPr>
              <a:t>CN   en H=2.1, en C=2.5, en N=3.0</a:t>
            </a:r>
          </a:p>
          <a:p>
            <a:pPr>
              <a:buNone/>
            </a:pPr>
            <a:r>
              <a:rPr lang="en-US" dirty="0">
                <a:sym typeface="Wingdings" pitchFamily="2" charset="2"/>
              </a:rPr>
              <a:t> </a:t>
            </a:r>
            <a:r>
              <a:rPr lang="en-US" dirty="0" smtClean="0">
                <a:sym typeface="Wingdings" pitchFamily="2" charset="2"/>
              </a:rPr>
              <a:t>  Linear</a:t>
            </a:r>
          </a:p>
          <a:p>
            <a:r>
              <a:rPr lang="en-US" dirty="0" err="1" smtClean="0">
                <a:sym typeface="Wingdings" pitchFamily="2" charset="2"/>
              </a:rPr>
              <a:t>OSCl</a:t>
            </a:r>
            <a:r>
              <a:rPr lang="en-US" dirty="0" smtClean="0">
                <a:sym typeface="Wingdings" pitchFamily="2" charset="2"/>
              </a:rPr>
              <a:t>   en S=2.5, en </a:t>
            </a:r>
            <a:r>
              <a:rPr lang="en-US" dirty="0" err="1" smtClean="0">
                <a:sym typeface="Wingdings" pitchFamily="2" charset="2"/>
              </a:rPr>
              <a:t>Cl</a:t>
            </a:r>
            <a:r>
              <a:rPr lang="en-US" dirty="0" smtClean="0">
                <a:sym typeface="Wingdings" pitchFamily="2" charset="2"/>
              </a:rPr>
              <a:t>= 3.0, en O=3.5</a:t>
            </a:r>
          </a:p>
          <a:p>
            <a:pPr>
              <a:buNone/>
            </a:pPr>
            <a:r>
              <a:rPr lang="en-US" dirty="0" smtClean="0">
                <a:sym typeface="Wingdings" pitchFamily="2" charset="2"/>
              </a:rPr>
              <a:t>          </a:t>
            </a:r>
            <a:r>
              <a:rPr lang="en-US" dirty="0" err="1" smtClean="0">
                <a:sym typeface="Wingdings" pitchFamily="2" charset="2"/>
              </a:rPr>
              <a:t>Cl</a:t>
            </a:r>
            <a:endParaRPr lang="en-US" dirty="0" smtClean="0">
              <a:sym typeface="Wingdings" pitchFamily="2" charset="2"/>
            </a:endParaRPr>
          </a:p>
          <a:p>
            <a:pPr>
              <a:buNone/>
            </a:pPr>
            <a:r>
              <a:rPr lang="en-US" dirty="0">
                <a:sym typeface="Wingdings" pitchFamily="2" charset="2"/>
              </a:rPr>
              <a:t> </a:t>
            </a:r>
            <a:r>
              <a:rPr lang="en-US" dirty="0" smtClean="0">
                <a:sym typeface="Wingdings" pitchFamily="2" charset="2"/>
              </a:rPr>
              <a:t>  </a:t>
            </a:r>
            <a:r>
              <a:rPr lang="en-US" dirty="0" err="1" smtClean="0">
                <a:sym typeface="Wingdings" pitchFamily="2" charset="2"/>
              </a:rPr>
              <a:t>trigonal</a:t>
            </a:r>
            <a:r>
              <a:rPr lang="en-US" dirty="0" smtClean="0">
                <a:sym typeface="Wingdings" pitchFamily="2" charset="2"/>
              </a:rPr>
              <a:t> pyramid</a:t>
            </a:r>
            <a:endParaRPr lang="en-US" dirty="0"/>
          </a:p>
        </p:txBody>
      </p:sp>
      <p:cxnSp>
        <p:nvCxnSpPr>
          <p:cNvPr id="5" name="Straight Arrow Connector 4"/>
          <p:cNvCxnSpPr/>
          <p:nvPr/>
        </p:nvCxnSpPr>
        <p:spPr>
          <a:xfrm rot="5400000">
            <a:off x="1448594" y="3352006"/>
            <a:ext cx="304800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Geometry and Polarity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Determine </a:t>
            </a:r>
            <a:r>
              <a:rPr lang="en-US" smtClean="0"/>
              <a:t>Physical Properties</a:t>
            </a:r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Structure Determines Properties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It is important to understand structure in order to predict properties</a:t>
            </a:r>
          </a:p>
          <a:p>
            <a:r>
              <a:rPr lang="en-US" dirty="0" smtClean="0"/>
              <a:t>Structure can be predicted</a:t>
            </a:r>
          </a:p>
          <a:p>
            <a:r>
              <a:rPr lang="en-US" dirty="0" smtClean="0"/>
              <a:t>Predicting molecular structure begins with Lewis Dot Diagrams</a:t>
            </a:r>
            <a:endParaRPr lang="en-US" dirty="0"/>
          </a:p>
        </p:txBody>
      </p:sp>
      <p:pic>
        <p:nvPicPr>
          <p:cNvPr id="4" name="Picture 3" descr="Chemical_bond_ed.jpg"/>
          <p:cNvPicPr>
            <a:picLocks noChangeAspect="1"/>
          </p:cNvPicPr>
          <p:nvPr/>
        </p:nvPicPr>
        <p:blipFill>
          <a:blip r:embed="rId2" cstate="print"/>
          <a:srcRect t="28571"/>
          <a:stretch>
            <a:fillRect/>
          </a:stretch>
        </p:blipFill>
        <p:spPr>
          <a:xfrm>
            <a:off x="4495800" y="3962400"/>
            <a:ext cx="4328795" cy="259080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Drawing Lewis Dot Structures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066800"/>
            <a:ext cx="8763000" cy="5410200"/>
          </a:xfrm>
        </p:spPr>
        <p:txBody>
          <a:bodyPr>
            <a:normAutofit/>
          </a:bodyPr>
          <a:lstStyle/>
          <a:p>
            <a:pPr marL="514350" indent="-514350">
              <a:buNone/>
            </a:pPr>
            <a:r>
              <a:rPr lang="en-US" b="1" dirty="0" smtClean="0"/>
              <a:t>First step: </a:t>
            </a:r>
            <a:r>
              <a:rPr lang="en-US" dirty="0" smtClean="0"/>
              <a:t>decide what atoms are bonded together</a:t>
            </a:r>
          </a:p>
          <a:p>
            <a:pPr marL="914400" lvl="1" indent="-514350"/>
            <a:r>
              <a:rPr lang="en-US" dirty="0" smtClean="0"/>
              <a:t>This is not always an easy choice</a:t>
            </a:r>
          </a:p>
          <a:p>
            <a:pPr marL="1314450" lvl="2" indent="-514350"/>
            <a:r>
              <a:rPr lang="en-US" dirty="0" smtClean="0"/>
              <a:t>For most binary covalent compounds and polyatomic ions the central atom will be the atom that occurs only once in the formula.</a:t>
            </a:r>
          </a:p>
          <a:p>
            <a:pPr marL="1314450" lvl="2" indent="-514350"/>
            <a:r>
              <a:rPr lang="en-US" dirty="0" smtClean="0"/>
              <a:t>When in doubt use the most symmetrical atom arrangement.</a:t>
            </a:r>
          </a:p>
          <a:p>
            <a:pPr marL="1314450" lvl="2" indent="-514350">
              <a:buNone/>
            </a:pPr>
            <a:endParaRPr lang="en-US" dirty="0" smtClean="0"/>
          </a:p>
          <a:p>
            <a:pPr marL="1314450" lvl="2" indent="-514350">
              <a:buNone/>
            </a:pPr>
            <a:r>
              <a:rPr lang="en-US" dirty="0" smtClean="0"/>
              <a:t>Using CH</a:t>
            </a:r>
            <a:r>
              <a:rPr lang="en-US" baseline="-25000" dirty="0" smtClean="0"/>
              <a:t>4</a:t>
            </a:r>
            <a:r>
              <a:rPr lang="en-US" dirty="0" smtClean="0"/>
              <a:t> and CO</a:t>
            </a:r>
            <a:r>
              <a:rPr lang="en-US" baseline="-25000" dirty="0" smtClean="0"/>
              <a:t>3</a:t>
            </a:r>
            <a:r>
              <a:rPr lang="en-US" dirty="0" smtClean="0"/>
              <a:t> </a:t>
            </a:r>
            <a:r>
              <a:rPr lang="en-US" baseline="30000" dirty="0" smtClean="0"/>
              <a:t>2-</a:t>
            </a:r>
            <a:r>
              <a:rPr lang="en-US" dirty="0" smtClean="0"/>
              <a:t> as examples</a:t>
            </a:r>
            <a:endParaRPr lang="en-US" dirty="0" smtClean="0"/>
          </a:p>
          <a:p>
            <a:pPr marL="1314450" lvl="2" indent="-514350">
              <a:buNone/>
            </a:pPr>
            <a:r>
              <a:rPr lang="en-US" dirty="0"/>
              <a:t> </a:t>
            </a:r>
            <a:r>
              <a:rPr lang="en-US" dirty="0" smtClean="0"/>
              <a:t>                    H                                O    </a:t>
            </a:r>
            <a:r>
              <a:rPr lang="en-US" dirty="0" err="1" smtClean="0"/>
              <a:t>O</a:t>
            </a:r>
            <a:endParaRPr lang="en-US" dirty="0" smtClean="0"/>
          </a:p>
          <a:p>
            <a:pPr marL="1314450" lvl="2" indent="-514350">
              <a:buNone/>
            </a:pPr>
            <a:r>
              <a:rPr lang="en-US" dirty="0"/>
              <a:t> </a:t>
            </a:r>
            <a:r>
              <a:rPr lang="en-US" dirty="0" smtClean="0"/>
              <a:t>              H   C   H          and              C</a:t>
            </a:r>
          </a:p>
          <a:p>
            <a:pPr marL="1314450" lvl="2" indent="-514350">
              <a:buNone/>
            </a:pPr>
            <a:r>
              <a:rPr lang="en-US" dirty="0"/>
              <a:t> </a:t>
            </a:r>
            <a:r>
              <a:rPr lang="en-US" dirty="0" smtClean="0"/>
              <a:t>                    H                                    O</a:t>
            </a:r>
            <a:endParaRPr lang="en-US" dirty="0"/>
          </a:p>
        </p:txBody>
      </p:sp>
      <p:pic>
        <p:nvPicPr>
          <p:cNvPr id="2050" name="Picture 2" descr="C:\Documents and Settings\Administrator\Local Settings\Temporary Internet Files\Content.IE5\NET4OJU2\MC900290073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988174" y="228600"/>
            <a:ext cx="1155826" cy="119958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Lewis Dot Structures- Step 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None/>
            </a:pPr>
            <a:r>
              <a:rPr lang="en-US" dirty="0" smtClean="0"/>
              <a:t>2. </a:t>
            </a:r>
            <a:r>
              <a:rPr lang="en-US" b="1" dirty="0" smtClean="0"/>
              <a:t>Count the total number of valence electrons in the ion or molecule</a:t>
            </a:r>
          </a:p>
          <a:p>
            <a:pPr marL="914400" lvl="1" indent="-514350"/>
            <a:r>
              <a:rPr lang="en-US" dirty="0" smtClean="0"/>
              <a:t>CH</a:t>
            </a:r>
            <a:r>
              <a:rPr lang="en-US" baseline="-25000" dirty="0" smtClean="0"/>
              <a:t>4</a:t>
            </a:r>
            <a:r>
              <a:rPr lang="en-US" dirty="0" smtClean="0"/>
              <a:t>  has 8 valence electrons, 4 from Carbon and </a:t>
            </a:r>
            <a:r>
              <a:rPr lang="en-US" dirty="0" smtClean="0"/>
              <a:t>1 from each of the four H atoms</a:t>
            </a:r>
          </a:p>
          <a:p>
            <a:pPr marL="914400" lvl="1" indent="-514350"/>
            <a:r>
              <a:rPr lang="en-US" dirty="0" smtClean="0"/>
              <a:t>CO</a:t>
            </a:r>
            <a:r>
              <a:rPr lang="en-US" baseline="-25000" dirty="0" smtClean="0"/>
              <a:t>3</a:t>
            </a:r>
            <a:r>
              <a:rPr lang="en-US" dirty="0" smtClean="0"/>
              <a:t> </a:t>
            </a:r>
            <a:r>
              <a:rPr lang="en-US" baseline="30000" dirty="0" smtClean="0"/>
              <a:t>2- </a:t>
            </a:r>
            <a:r>
              <a:rPr lang="en-US" dirty="0" smtClean="0"/>
              <a:t> has 24 valence electrons, 4 from Carbon, 6 from each of the three Oxygen, plus 2 added to give the ion a charge of 2- </a:t>
            </a:r>
            <a:endParaRPr lang="en-US" dirty="0"/>
          </a:p>
        </p:txBody>
      </p:sp>
      <p:pic>
        <p:nvPicPr>
          <p:cNvPr id="3074" name="Picture 2" descr="C:\Documents and Settings\Administrator\Local Settings\Temporary Internet Files\Content.IE5\532ZI6IJ\MC900323609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67600" y="152401"/>
            <a:ext cx="1524000" cy="152599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Lewis Dot Structures- Step 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Place a pair of electrons (dots) between the central atom and each of the other atoms.</a:t>
            </a:r>
          </a:p>
          <a:p>
            <a:pPr marL="1314450" lvl="2" indent="-514350">
              <a:spcBef>
                <a:spcPts val="0"/>
              </a:spcBef>
              <a:buNone/>
            </a:pPr>
            <a:r>
              <a:rPr lang="en-US" dirty="0" smtClean="0"/>
              <a:t>                    H                                O    </a:t>
            </a:r>
            <a:r>
              <a:rPr lang="en-US" dirty="0" err="1" smtClean="0"/>
              <a:t>O</a:t>
            </a:r>
            <a:endParaRPr lang="en-US" dirty="0" smtClean="0"/>
          </a:p>
          <a:p>
            <a:pPr marL="1314450" lvl="2" indent="-514350">
              <a:spcBef>
                <a:spcPts val="0"/>
              </a:spcBef>
              <a:buNone/>
            </a:pPr>
            <a:r>
              <a:rPr lang="en-US" dirty="0" smtClean="0"/>
              <a:t>               H   C   H          and              C</a:t>
            </a:r>
          </a:p>
          <a:p>
            <a:pPr marL="1314450" lvl="2" indent="-514350">
              <a:buNone/>
            </a:pPr>
            <a:r>
              <a:rPr lang="en-US" dirty="0" smtClean="0"/>
              <a:t>                     H                                    O</a:t>
            </a:r>
            <a:endParaRPr lang="en-US" dirty="0"/>
          </a:p>
        </p:txBody>
      </p:sp>
      <p:sp>
        <p:nvSpPr>
          <p:cNvPr id="4" name="Flowchart: Connector 3"/>
          <p:cNvSpPr/>
          <p:nvPr/>
        </p:nvSpPr>
        <p:spPr>
          <a:xfrm flipH="1" flipV="1">
            <a:off x="2667000" y="2971800"/>
            <a:ext cx="76200" cy="76200"/>
          </a:xfrm>
          <a:prstGeom prst="flowChartConnector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lowchart: Connector 4"/>
          <p:cNvSpPr/>
          <p:nvPr/>
        </p:nvSpPr>
        <p:spPr>
          <a:xfrm flipH="1">
            <a:off x="2819399" y="2971801"/>
            <a:ext cx="76199" cy="76200"/>
          </a:xfrm>
          <a:prstGeom prst="flowChartConnector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lowchart: Connector 5"/>
          <p:cNvSpPr/>
          <p:nvPr/>
        </p:nvSpPr>
        <p:spPr>
          <a:xfrm flipH="1" flipV="1">
            <a:off x="2971800" y="3048000"/>
            <a:ext cx="76200" cy="76200"/>
          </a:xfrm>
          <a:prstGeom prst="flowChartConnector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lowchart: Connector 6"/>
          <p:cNvSpPr/>
          <p:nvPr/>
        </p:nvSpPr>
        <p:spPr>
          <a:xfrm flipH="1" flipV="1">
            <a:off x="2971800" y="3200400"/>
            <a:ext cx="76200" cy="76200"/>
          </a:xfrm>
          <a:prstGeom prst="flowChartConnector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lowchart: Connector 7"/>
          <p:cNvSpPr/>
          <p:nvPr/>
        </p:nvSpPr>
        <p:spPr>
          <a:xfrm flipH="1" flipV="1">
            <a:off x="2590800" y="3124200"/>
            <a:ext cx="76200" cy="76200"/>
          </a:xfrm>
          <a:prstGeom prst="flowChartConnector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lowchart: Connector 8"/>
          <p:cNvSpPr/>
          <p:nvPr/>
        </p:nvSpPr>
        <p:spPr>
          <a:xfrm flipH="1" flipV="1">
            <a:off x="2590800" y="3200400"/>
            <a:ext cx="76200" cy="76200"/>
          </a:xfrm>
          <a:prstGeom prst="flowChartConnector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lowchart: Connector 9"/>
          <p:cNvSpPr/>
          <p:nvPr/>
        </p:nvSpPr>
        <p:spPr>
          <a:xfrm flipH="1" flipV="1">
            <a:off x="2743200" y="3352800"/>
            <a:ext cx="76200" cy="76200"/>
          </a:xfrm>
          <a:prstGeom prst="flowChartConnector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lowchart: Connector 10"/>
          <p:cNvSpPr/>
          <p:nvPr/>
        </p:nvSpPr>
        <p:spPr>
          <a:xfrm flipH="1" flipV="1">
            <a:off x="2895600" y="3352800"/>
            <a:ext cx="76200" cy="76200"/>
          </a:xfrm>
          <a:prstGeom prst="flowChartConnector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Flowchart: Connector 11"/>
          <p:cNvSpPr/>
          <p:nvPr/>
        </p:nvSpPr>
        <p:spPr>
          <a:xfrm flipH="1" flipV="1">
            <a:off x="5486400" y="2895600"/>
            <a:ext cx="76200" cy="76200"/>
          </a:xfrm>
          <a:prstGeom prst="flowChartConnector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Flowchart: Connector 12"/>
          <p:cNvSpPr/>
          <p:nvPr/>
        </p:nvSpPr>
        <p:spPr>
          <a:xfrm flipH="1" flipV="1">
            <a:off x="5638800" y="2971800"/>
            <a:ext cx="76200" cy="76200"/>
          </a:xfrm>
          <a:prstGeom prst="flowChartConnector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Flowchart: Connector 13"/>
          <p:cNvSpPr/>
          <p:nvPr/>
        </p:nvSpPr>
        <p:spPr>
          <a:xfrm flipH="1" flipV="1">
            <a:off x="5334000" y="2895600"/>
            <a:ext cx="76200" cy="76200"/>
          </a:xfrm>
          <a:prstGeom prst="flowChartConnector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Flowchart: Connector 14"/>
          <p:cNvSpPr/>
          <p:nvPr/>
        </p:nvSpPr>
        <p:spPr>
          <a:xfrm flipH="1" flipV="1">
            <a:off x="5181600" y="2971800"/>
            <a:ext cx="76200" cy="76200"/>
          </a:xfrm>
          <a:prstGeom prst="flowChartConnector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Flowchart: Connector 15"/>
          <p:cNvSpPr/>
          <p:nvPr/>
        </p:nvSpPr>
        <p:spPr>
          <a:xfrm flipH="1" flipV="1">
            <a:off x="5562600" y="3352800"/>
            <a:ext cx="76200" cy="76200"/>
          </a:xfrm>
          <a:prstGeom prst="flowChartConnector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Flowchart: Connector 16"/>
          <p:cNvSpPr/>
          <p:nvPr/>
        </p:nvSpPr>
        <p:spPr>
          <a:xfrm flipH="1" flipV="1">
            <a:off x="5410200" y="3352800"/>
            <a:ext cx="76200" cy="76200"/>
          </a:xfrm>
          <a:prstGeom prst="flowChartConnector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146" name="Picture 2" descr="C:\Documents and Settings\Administrator\Local Settings\Temporary Internet Files\Content.IE5\70NE7HCY\MC900133949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457200"/>
            <a:ext cx="1219200" cy="10699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Lewis Dot Structures- Step 4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006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Distribute the remaining outer electrons so that each atom has a filled outer energy level, a filled octet (exceptions H only 2, B only 6)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>
              <a:buNone/>
            </a:pPr>
            <a:r>
              <a:rPr lang="en-US" dirty="0" smtClean="0"/>
              <a:t>A complete Structure</a:t>
            </a:r>
            <a:r>
              <a:rPr lang="en-US" dirty="0" smtClean="0"/>
              <a:t>      </a:t>
            </a:r>
          </a:p>
          <a:p>
            <a:pPr>
              <a:buNone/>
            </a:pPr>
            <a:r>
              <a:rPr lang="en-US" dirty="0"/>
              <a:t> </a:t>
            </a:r>
            <a:r>
              <a:rPr lang="en-US" dirty="0" smtClean="0"/>
              <a:t>                                               </a:t>
            </a:r>
            <a:r>
              <a:rPr lang="en-US" dirty="0" smtClean="0"/>
              <a:t>  This structure does 				       not work it needs 2e-</a:t>
            </a:r>
            <a:endParaRPr lang="en-US" dirty="0"/>
          </a:p>
        </p:txBody>
      </p:sp>
      <p:pic>
        <p:nvPicPr>
          <p:cNvPr id="4" name="Picture 3" descr="methane2dot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71600" y="3048000"/>
            <a:ext cx="1828800" cy="1828800"/>
          </a:xfrm>
          <a:prstGeom prst="rect">
            <a:avLst/>
          </a:prstGeom>
        </p:spPr>
      </p:pic>
      <p:pic>
        <p:nvPicPr>
          <p:cNvPr id="5" name="Picture 4" descr="untitled.bmp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24400" y="3429000"/>
            <a:ext cx="3411109" cy="19812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</p:pic>
      <p:sp>
        <p:nvSpPr>
          <p:cNvPr id="6" name="Oval 5"/>
          <p:cNvSpPr/>
          <p:nvPr/>
        </p:nvSpPr>
        <p:spPr>
          <a:xfrm>
            <a:off x="6629400" y="4572000"/>
            <a:ext cx="152400" cy="3048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lowchart: Connector 6"/>
          <p:cNvSpPr/>
          <p:nvPr/>
        </p:nvSpPr>
        <p:spPr>
          <a:xfrm flipH="1" flipV="1">
            <a:off x="6324600" y="4953000"/>
            <a:ext cx="76200" cy="76200"/>
          </a:xfrm>
          <a:prstGeom prst="flowChartConnector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lowchart: Connector 7"/>
          <p:cNvSpPr/>
          <p:nvPr/>
        </p:nvSpPr>
        <p:spPr>
          <a:xfrm>
            <a:off x="6096000" y="4953000"/>
            <a:ext cx="76200" cy="76200"/>
          </a:xfrm>
          <a:prstGeom prst="flowChartConnector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122" name="Picture 2" descr="C:\Documents and Settings\Administrator\Local Settings\Temporary Internet Files\Content.IE5\5GQWDO2D\MC900133951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397434">
            <a:off x="-106422" y="67392"/>
            <a:ext cx="1295400" cy="219330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Lewis Dot Structures- Step 5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830763"/>
          </a:xfrm>
        </p:spPr>
        <p:txBody>
          <a:bodyPr/>
          <a:lstStyle/>
          <a:p>
            <a:r>
              <a:rPr lang="en-US" dirty="0" smtClean="0"/>
              <a:t>When there are not enough electrons to satisfy the octet rule, make double or triple bonds</a:t>
            </a:r>
          </a:p>
          <a:p>
            <a:r>
              <a:rPr lang="en-US" dirty="0" smtClean="0"/>
              <a:t>When there are extra electrons, place these on the central atom.</a:t>
            </a:r>
            <a:endParaRPr lang="en-US" dirty="0"/>
          </a:p>
        </p:txBody>
      </p:sp>
      <p:pic>
        <p:nvPicPr>
          <p:cNvPr id="5" name="Picture 4" descr="carbonate2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486400" y="4191000"/>
            <a:ext cx="2852420" cy="2383035"/>
          </a:xfrm>
          <a:prstGeom prst="rect">
            <a:avLst/>
          </a:prstGeom>
        </p:spPr>
      </p:pic>
      <p:pic>
        <p:nvPicPr>
          <p:cNvPr id="6" name="Picture 5" descr="untitled.bmp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2000" y="4205624"/>
            <a:ext cx="3810000" cy="2212879"/>
          </a:xfrm>
          <a:prstGeom prst="rect">
            <a:avLst/>
          </a:prstGeom>
        </p:spPr>
      </p:pic>
      <p:pic>
        <p:nvPicPr>
          <p:cNvPr id="4098" name="Picture 2" descr="C:\Documents and Settings\Administrator\Local Settings\Temporary Internet Files\Content.IE5\70NE7HCY\MM900040952[1]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1000" y="-304800"/>
            <a:ext cx="1728019" cy="1447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Check up from the Neck Up!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Draw Lewis Structures </a:t>
            </a:r>
            <a:r>
              <a:rPr lang="en-US" dirty="0"/>
              <a:t>f</a:t>
            </a:r>
            <a:r>
              <a:rPr lang="en-US" dirty="0" smtClean="0"/>
              <a:t>or each </a:t>
            </a:r>
            <a:r>
              <a:rPr lang="en-US" dirty="0"/>
              <a:t>o</a:t>
            </a:r>
            <a:r>
              <a:rPr lang="en-US" dirty="0" smtClean="0"/>
              <a:t>f </a:t>
            </a:r>
            <a:r>
              <a:rPr lang="en-US" dirty="0"/>
              <a:t>t</a:t>
            </a:r>
            <a:r>
              <a:rPr lang="en-US" dirty="0" smtClean="0"/>
              <a:t>he following.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H</a:t>
            </a:r>
            <a:r>
              <a:rPr lang="en-US" baseline="-25000" dirty="0" smtClean="0"/>
              <a:t>2</a:t>
            </a:r>
            <a:r>
              <a:rPr lang="en-US" dirty="0" smtClean="0"/>
              <a:t>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NH</a:t>
            </a:r>
            <a:r>
              <a:rPr lang="en-US" baseline="-25000" dirty="0" smtClean="0"/>
              <a:t>4</a:t>
            </a:r>
            <a:r>
              <a:rPr lang="en-US" baseline="30000" dirty="0" smtClean="0"/>
              <a:t>+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NO</a:t>
            </a:r>
            <a:r>
              <a:rPr lang="en-US" baseline="-25000" dirty="0" smtClean="0"/>
              <a:t>3</a:t>
            </a:r>
            <a:r>
              <a:rPr lang="en-US" baseline="30000" dirty="0" smtClean="0"/>
              <a:t>-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CO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CCl</a:t>
            </a:r>
            <a:r>
              <a:rPr lang="en-US" baseline="-25000" dirty="0" smtClean="0"/>
              <a:t>4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HCOOH (one H bonds to C, One to O)</a:t>
            </a:r>
          </a:p>
          <a:p>
            <a:pPr marL="514350" indent="-514350">
              <a:buFont typeface="+mj-lt"/>
              <a:buAutoNum type="arabicPeriod"/>
            </a:pPr>
            <a:endParaRPr lang="en-US" dirty="0"/>
          </a:p>
        </p:txBody>
      </p:sp>
      <p:pic>
        <p:nvPicPr>
          <p:cNvPr id="7170" name="Picture 2" descr="C:\Documents and Settings\Administrator\Local Settings\Temporary Internet Files\Content.IE5\70NE7HCY\MC900234625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39000" y="228600"/>
            <a:ext cx="1631290" cy="182148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44562"/>
          </a:xfrm>
        </p:spPr>
        <p:txBody>
          <a:bodyPr/>
          <a:lstStyle/>
          <a:p>
            <a:r>
              <a:rPr lang="en-US" dirty="0" smtClean="0"/>
              <a:t>Answers</a:t>
            </a:r>
            <a:endParaRPr lang="en-US" dirty="0"/>
          </a:p>
        </p:txBody>
      </p:sp>
      <p:pic>
        <p:nvPicPr>
          <p:cNvPr id="4" name="Content Placeholder 3" descr="H2S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219200" y="838200"/>
            <a:ext cx="1143000" cy="1164167"/>
          </a:xfrm>
        </p:spPr>
      </p:pic>
      <p:pic>
        <p:nvPicPr>
          <p:cNvPr id="5" name="Picture 4" descr="Image31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38200" y="3657600"/>
            <a:ext cx="5143500" cy="1095375"/>
          </a:xfrm>
          <a:prstGeom prst="rect">
            <a:avLst/>
          </a:prstGeom>
        </p:spPr>
      </p:pic>
      <p:pic>
        <p:nvPicPr>
          <p:cNvPr id="6" name="Picture 5" descr="lewis_nh4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066800" y="2057400"/>
            <a:ext cx="2152650" cy="1562100"/>
          </a:xfrm>
          <a:prstGeom prst="rect">
            <a:avLst/>
          </a:prstGeom>
        </p:spPr>
      </p:pic>
      <p:pic>
        <p:nvPicPr>
          <p:cNvPr id="7" name="Picture 6" descr="Resonance-CO-1.gif"/>
          <p:cNvPicPr>
            <a:picLocks noChangeAspect="1"/>
          </p:cNvPicPr>
          <p:nvPr/>
        </p:nvPicPr>
        <p:blipFill>
          <a:blip r:embed="rId5" cstate="print"/>
          <a:srcRect t="37930"/>
          <a:stretch>
            <a:fillRect/>
          </a:stretch>
        </p:blipFill>
        <p:spPr>
          <a:xfrm>
            <a:off x="990600" y="4876800"/>
            <a:ext cx="2438400" cy="498764"/>
          </a:xfrm>
          <a:prstGeom prst="rect">
            <a:avLst/>
          </a:prstGeom>
        </p:spPr>
      </p:pic>
      <p:pic>
        <p:nvPicPr>
          <p:cNvPr id="8" name="Picture 7" descr="LewisStructure-build-CCl4.gif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715000" y="838200"/>
            <a:ext cx="3098569" cy="1600200"/>
          </a:xfrm>
          <a:prstGeom prst="rect">
            <a:avLst/>
          </a:prstGeom>
        </p:spPr>
      </p:pic>
      <p:pic>
        <p:nvPicPr>
          <p:cNvPr id="9" name="Picture 8" descr="105321f5.gif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6324600" y="2590800"/>
            <a:ext cx="2266950" cy="1295400"/>
          </a:xfrm>
          <a:prstGeom prst="rect">
            <a:avLst/>
          </a:prstGeom>
        </p:spPr>
      </p:pic>
      <p:pic>
        <p:nvPicPr>
          <p:cNvPr id="8194" name="Picture 2" descr="C:\Documents and Settings\Administrator\Local Settings\Temporary Internet Files\Content.IE5\9GQKU3VH\MC900441322[1]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867400" y="4267200"/>
            <a:ext cx="2743200" cy="2743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365</TotalTime>
  <Words>611</Words>
  <Application>Microsoft Office PowerPoint</Application>
  <PresentationFormat>On-screen Show (4:3)</PresentationFormat>
  <Paragraphs>86</Paragraphs>
  <Slides>17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Office Theme</vt:lpstr>
      <vt:lpstr>Molecular Shape and Polarity</vt:lpstr>
      <vt:lpstr>Structure Determines Properties</vt:lpstr>
      <vt:lpstr>Drawing Lewis Dot Structures</vt:lpstr>
      <vt:lpstr>Lewis Dot Structures- Step 2</vt:lpstr>
      <vt:lpstr>Lewis Dot Structures- Step 3</vt:lpstr>
      <vt:lpstr>Lewis Dot Structures- Step 4</vt:lpstr>
      <vt:lpstr>Lewis Dot Structures- Step 5</vt:lpstr>
      <vt:lpstr>Check up from the Neck Up!</vt:lpstr>
      <vt:lpstr>Answers</vt:lpstr>
      <vt:lpstr>Outer Level Electron Pair Repulsion</vt:lpstr>
      <vt:lpstr>Slide 11</vt:lpstr>
      <vt:lpstr>Multiple Bond Molecular Shapes</vt:lpstr>
      <vt:lpstr>Polarity</vt:lpstr>
      <vt:lpstr>Polarity</vt:lpstr>
      <vt:lpstr>Apply what we’ve learned about polarity.</vt:lpstr>
      <vt:lpstr>Answers</vt:lpstr>
      <vt:lpstr>Geometry and Polarity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Molecular Shape and Polarity</dc:title>
  <dc:creator>User</dc:creator>
  <cp:lastModifiedBy>User</cp:lastModifiedBy>
  <cp:revision>24</cp:revision>
  <dcterms:created xsi:type="dcterms:W3CDTF">2011-01-17T14:18:10Z</dcterms:created>
  <dcterms:modified xsi:type="dcterms:W3CDTF">2011-01-17T20:24:00Z</dcterms:modified>
</cp:coreProperties>
</file>