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0"/>
  </p:handoutMasterIdLst>
  <p:sldIdLst>
    <p:sldId id="256" r:id="rId2"/>
    <p:sldId id="258" r:id="rId3"/>
    <p:sldId id="261" r:id="rId4"/>
    <p:sldId id="269" r:id="rId5"/>
    <p:sldId id="271" r:id="rId6"/>
    <p:sldId id="270" r:id="rId7"/>
    <p:sldId id="272" r:id="rId8"/>
    <p:sldId id="273" r:id="rId9"/>
    <p:sldId id="274" r:id="rId10"/>
    <p:sldId id="257" r:id="rId11"/>
    <p:sldId id="263" r:id="rId12"/>
    <p:sldId id="275" r:id="rId13"/>
    <p:sldId id="262" r:id="rId14"/>
    <p:sldId id="276" r:id="rId15"/>
    <p:sldId id="277" r:id="rId16"/>
    <p:sldId id="292" r:id="rId17"/>
    <p:sldId id="293" r:id="rId18"/>
    <p:sldId id="286" r:id="rId19"/>
    <p:sldId id="287" r:id="rId20"/>
    <p:sldId id="288" r:id="rId21"/>
    <p:sldId id="289" r:id="rId22"/>
    <p:sldId id="290" r:id="rId23"/>
    <p:sldId id="291" r:id="rId24"/>
    <p:sldId id="294" r:id="rId25"/>
    <p:sldId id="264" r:id="rId26"/>
    <p:sldId id="295" r:id="rId27"/>
    <p:sldId id="296" r:id="rId28"/>
    <p:sldId id="268" r:id="rId29"/>
    <p:sldId id="267" r:id="rId30"/>
    <p:sldId id="279" r:id="rId31"/>
    <p:sldId id="259" r:id="rId32"/>
    <p:sldId id="260" r:id="rId33"/>
    <p:sldId id="280" r:id="rId34"/>
    <p:sldId id="281" r:id="rId35"/>
    <p:sldId id="282" r:id="rId36"/>
    <p:sldId id="283" r:id="rId37"/>
    <p:sldId id="284" r:id="rId38"/>
    <p:sldId id="285" r:id="rId3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22A7449-241E-419A-B819-3F8D908CACED}" type="datetimeFigureOut">
              <a:rPr lang="en-US" smtClean="0"/>
              <a:pPr/>
              <a:t>5/23/2011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BBDA3AB-0578-48F6-BE26-FD03A097017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C164B4-CB58-4780-AB85-9190C70075FD}"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C164B4-CB58-4780-AB85-9190C70075FD}"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C164B4-CB58-4780-AB85-9190C70075FD}"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C164B4-CB58-4780-AB85-9190C70075FD}"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C164B4-CB58-4780-AB85-9190C70075FD}"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C164B4-CB58-4780-AB85-9190C70075FD}"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C164B4-CB58-4780-AB85-9190C70075FD}" type="datetimeFigureOut">
              <a:rPr lang="en-US" smtClean="0"/>
              <a:pPr/>
              <a:t>5/23/2011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C164B4-CB58-4780-AB85-9190C70075FD}" type="datetimeFigureOut">
              <a:rPr lang="en-US" smtClean="0"/>
              <a:pPr/>
              <a:t>5/23/2011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C164B4-CB58-4780-AB85-9190C70075FD}" type="datetimeFigureOut">
              <a:rPr lang="en-US" smtClean="0"/>
              <a:pPr/>
              <a:t>5/23/2011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164B4-CB58-4780-AB85-9190C70075FD}"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164B4-CB58-4780-AB85-9190C70075FD}"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AC07C-96C5-4F15-A6A9-8169C4E0A28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C164B4-CB58-4780-AB85-9190C70075FD}" type="datetimeFigureOut">
              <a:rPr lang="en-US" smtClean="0"/>
              <a:pPr/>
              <a:t>5/23/2011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7AC07C-96C5-4F15-A6A9-8169C4E0A2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Gas Laws</a:t>
            </a:r>
            <a:endParaRPr lang="en-US" dirty="0"/>
          </a:p>
        </p:txBody>
      </p:sp>
      <p:sp>
        <p:nvSpPr>
          <p:cNvPr id="3" name="Subtitle 2"/>
          <p:cNvSpPr>
            <a:spLocks noGrp="1"/>
          </p:cNvSpPr>
          <p:nvPr>
            <p:ph type="subTitle" idx="1"/>
          </p:nvPr>
        </p:nvSpPr>
        <p:spPr/>
        <p:txBody>
          <a:bodyPr/>
          <a:lstStyle/>
          <a:p>
            <a:r>
              <a:rPr lang="en-US" dirty="0" smtClean="0"/>
              <a:t>Q4U1 (13d)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 Relationships</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pPr>
              <a:buNone/>
            </a:pPr>
            <a:r>
              <a:rPr lang="en-US" dirty="0" smtClean="0"/>
              <a:t>There is a </a:t>
            </a:r>
            <a:r>
              <a:rPr lang="en-US" b="1" u="sng" dirty="0" smtClean="0"/>
              <a:t>Mathematical Relationship </a:t>
            </a:r>
            <a:r>
              <a:rPr lang="en-US" dirty="0" smtClean="0"/>
              <a:t>between Pressure, Temperature and Volume of a constant amount of gas</a:t>
            </a:r>
          </a:p>
          <a:p>
            <a:r>
              <a:rPr lang="en-US" dirty="0" smtClean="0"/>
              <a:t>Gas volumes change significantly with small changes in temperature and pressure</a:t>
            </a:r>
          </a:p>
          <a:p>
            <a:r>
              <a:rPr lang="en-US" dirty="0" smtClean="0"/>
              <a:t>These changes can be defined by equations called </a:t>
            </a:r>
            <a:r>
              <a:rPr lang="en-US" u="sng" dirty="0" smtClean="0"/>
              <a:t>the gas laws.</a:t>
            </a:r>
          </a:p>
          <a:p>
            <a:r>
              <a:rPr lang="en-US" u="sng" dirty="0" smtClean="0"/>
              <a:t>Gas laws are only valid for ideal gasses</a:t>
            </a:r>
            <a:endParaRPr lang="en-US" dirty="0" smtClean="0"/>
          </a:p>
          <a:p>
            <a:r>
              <a:rPr lang="en-US" u="sng" dirty="0" smtClean="0"/>
              <a:t>Ideal gases: do not exist, but are a model, they have no attractive force and no volume</a:t>
            </a: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39200" cy="563562"/>
          </a:xfrm>
        </p:spPr>
        <p:txBody>
          <a:bodyPr>
            <a:normAutofit fontScale="90000"/>
          </a:bodyPr>
          <a:lstStyle/>
          <a:p>
            <a:r>
              <a:rPr lang="en-US" dirty="0" smtClean="0"/>
              <a:t>Boyle’s Law; Relates </a:t>
            </a:r>
            <a:r>
              <a:rPr lang="en-US" u="sng" dirty="0" smtClean="0"/>
              <a:t>Pressure</a:t>
            </a:r>
            <a:r>
              <a:rPr lang="en-US" dirty="0" smtClean="0"/>
              <a:t> and </a:t>
            </a:r>
            <a:r>
              <a:rPr lang="en-US" u="sng" dirty="0" smtClean="0"/>
              <a:t>Volume</a:t>
            </a:r>
            <a:endParaRPr lang="en-US" u="sng" dirty="0"/>
          </a:p>
        </p:txBody>
      </p:sp>
      <p:sp>
        <p:nvSpPr>
          <p:cNvPr id="3" name="Content Placeholder 2"/>
          <p:cNvSpPr>
            <a:spLocks noGrp="1"/>
          </p:cNvSpPr>
          <p:nvPr>
            <p:ph idx="1"/>
          </p:nvPr>
        </p:nvSpPr>
        <p:spPr>
          <a:xfrm>
            <a:off x="304800" y="838200"/>
            <a:ext cx="8534400" cy="5867400"/>
          </a:xfrm>
        </p:spPr>
        <p:txBody>
          <a:bodyPr>
            <a:normAutofit fontScale="77500" lnSpcReduction="20000"/>
          </a:bodyPr>
          <a:lstStyle/>
          <a:p>
            <a:r>
              <a:rPr lang="en-US" dirty="0" smtClean="0"/>
              <a:t>If the pressure on an ideal gas is increased, the volume decreases</a:t>
            </a:r>
          </a:p>
          <a:p>
            <a:r>
              <a:rPr lang="en-US" dirty="0" smtClean="0"/>
              <a:t>When the </a:t>
            </a:r>
            <a:r>
              <a:rPr lang="en-US" u="sng" dirty="0" smtClean="0"/>
              <a:t>pressure</a:t>
            </a:r>
            <a:r>
              <a:rPr lang="en-US" dirty="0" smtClean="0"/>
              <a:t> is doubled ( ), the </a:t>
            </a:r>
            <a:r>
              <a:rPr lang="en-US" u="sng" dirty="0" smtClean="0"/>
              <a:t>volume</a:t>
            </a:r>
            <a:r>
              <a:rPr lang="en-US" dirty="0" smtClean="0"/>
              <a:t> of the gas is half (  ) what it was</a:t>
            </a:r>
          </a:p>
          <a:p>
            <a:r>
              <a:rPr lang="en-US" dirty="0" smtClean="0"/>
              <a:t>If the </a:t>
            </a:r>
            <a:r>
              <a:rPr lang="en-US" u="sng" dirty="0" smtClean="0"/>
              <a:t>pressure</a:t>
            </a:r>
            <a:r>
              <a:rPr lang="en-US" dirty="0" smtClean="0"/>
              <a:t> is cut( ) by half, the </a:t>
            </a:r>
            <a:r>
              <a:rPr lang="en-US" u="sng" dirty="0" smtClean="0"/>
              <a:t>volume</a:t>
            </a:r>
            <a:r>
              <a:rPr lang="en-US" dirty="0" smtClean="0"/>
              <a:t> is doubled (  ).</a:t>
            </a:r>
          </a:p>
          <a:p>
            <a:pPr>
              <a:buNone/>
            </a:pPr>
            <a:r>
              <a:rPr lang="en-US" b="1" u="sng" dirty="0" smtClean="0"/>
              <a:t>Boyle’s Law</a:t>
            </a:r>
            <a:r>
              <a:rPr lang="en-US" b="1" dirty="0" smtClean="0"/>
              <a:t>: GAS VOLUME AND PRESSURE, at constant temperature, ARE </a:t>
            </a:r>
            <a:r>
              <a:rPr lang="en-US" b="1" u="sng" dirty="0" smtClean="0"/>
              <a:t>INVERSELY PROPORTIONAL!  </a:t>
            </a:r>
            <a:r>
              <a:rPr lang="en-US" dirty="0" smtClean="0"/>
              <a:t>(    )</a:t>
            </a:r>
          </a:p>
          <a:p>
            <a:pPr>
              <a:buNone/>
            </a:pPr>
            <a:r>
              <a:rPr lang="en-US" dirty="0" smtClean="0"/>
              <a:t>                                </a:t>
            </a:r>
            <a:r>
              <a:rPr lang="en-US" sz="2800" b="1" i="1" dirty="0" smtClean="0"/>
              <a:t>(when one goes up the other goes down)</a:t>
            </a:r>
            <a:endParaRPr lang="en-US" sz="2800" b="1" i="1" u="sng" dirty="0" smtClean="0"/>
          </a:p>
          <a:p>
            <a:pPr lvl="1"/>
            <a:r>
              <a:rPr lang="en-US" dirty="0" smtClean="0"/>
              <a:t>To find the new volume, you need the original volume AND the change in pressure</a:t>
            </a:r>
          </a:p>
          <a:p>
            <a:pPr lvl="1">
              <a:buNone/>
            </a:pPr>
            <a:r>
              <a:rPr lang="en-US" dirty="0" smtClean="0"/>
              <a:t>V</a:t>
            </a:r>
            <a:r>
              <a:rPr lang="en-US" baseline="-25000" dirty="0" smtClean="0"/>
              <a:t>2</a:t>
            </a:r>
            <a:r>
              <a:rPr lang="en-US" dirty="0" smtClean="0"/>
              <a:t> = V</a:t>
            </a:r>
            <a:r>
              <a:rPr lang="en-US" baseline="-25000" dirty="0" smtClean="0"/>
              <a:t>1 </a:t>
            </a:r>
            <a:r>
              <a:rPr lang="en-US" dirty="0" smtClean="0"/>
              <a:t> X P</a:t>
            </a:r>
            <a:r>
              <a:rPr lang="en-US" baseline="-25000" dirty="0" smtClean="0"/>
              <a:t>1</a:t>
            </a:r>
            <a:r>
              <a:rPr lang="en-US" dirty="0" smtClean="0"/>
              <a:t>/P</a:t>
            </a:r>
            <a:r>
              <a:rPr lang="en-US" baseline="-25000" dirty="0" smtClean="0"/>
              <a:t>2</a:t>
            </a:r>
          </a:p>
          <a:p>
            <a:pPr lvl="1"/>
            <a:r>
              <a:rPr lang="en-US" baseline="-25000" dirty="0" smtClean="0"/>
              <a:t> </a:t>
            </a:r>
            <a:r>
              <a:rPr lang="en-US" dirty="0" smtClean="0"/>
              <a:t>To find new pressure, you need the original pressure AND the change in volume --- </a:t>
            </a:r>
            <a:r>
              <a:rPr lang="en-US" b="1" dirty="0" smtClean="0"/>
              <a:t>New pressure = old pressure X volume Ratio</a:t>
            </a:r>
          </a:p>
          <a:p>
            <a:pPr lvl="1">
              <a:buNone/>
            </a:pPr>
            <a:r>
              <a:rPr lang="en-US" dirty="0" smtClean="0"/>
              <a:t>P</a:t>
            </a:r>
            <a:r>
              <a:rPr lang="en-US" baseline="-25000" dirty="0" smtClean="0"/>
              <a:t>2</a:t>
            </a:r>
            <a:r>
              <a:rPr lang="en-US" dirty="0" smtClean="0"/>
              <a:t> = P</a:t>
            </a:r>
            <a:r>
              <a:rPr lang="en-US" baseline="-25000" dirty="0" smtClean="0"/>
              <a:t>1 </a:t>
            </a:r>
            <a:r>
              <a:rPr lang="en-US" dirty="0" smtClean="0"/>
              <a:t> X V</a:t>
            </a:r>
            <a:r>
              <a:rPr lang="en-US" baseline="-25000" dirty="0" smtClean="0"/>
              <a:t>1</a:t>
            </a:r>
            <a:r>
              <a:rPr lang="en-US" dirty="0" smtClean="0"/>
              <a:t>/V</a:t>
            </a:r>
            <a:r>
              <a:rPr lang="en-US" baseline="-25000" dirty="0" smtClean="0"/>
              <a:t>2</a:t>
            </a:r>
          </a:p>
          <a:p>
            <a:pPr lvl="1">
              <a:buNone/>
            </a:pPr>
            <a:r>
              <a:rPr lang="en-US" dirty="0" smtClean="0"/>
              <a:t>- </a:t>
            </a:r>
            <a:r>
              <a:rPr lang="en-US" b="1" u="sng" dirty="0" smtClean="0"/>
              <a:t>Mentally decide if the new volume is larger or smaller than the old, arrange the pressure ratio accordingly </a:t>
            </a:r>
            <a:r>
              <a:rPr lang="en-US" dirty="0" smtClean="0"/>
              <a:t>(If larger use fraction greater than 1, If smaller use fraction less than 1)</a:t>
            </a:r>
          </a:p>
          <a:p>
            <a:pPr lvl="1">
              <a:buNone/>
            </a:pPr>
            <a:endParaRPr lang="en-US" dirty="0" smtClean="0"/>
          </a:p>
        </p:txBody>
      </p:sp>
      <p:sp>
        <p:nvSpPr>
          <p:cNvPr id="4" name="Up Arrow 3"/>
          <p:cNvSpPr/>
          <p:nvPr/>
        </p:nvSpPr>
        <p:spPr>
          <a:xfrm>
            <a:off x="4724400" y="1371600"/>
            <a:ext cx="152400"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Up Arrow 4"/>
          <p:cNvSpPr/>
          <p:nvPr/>
        </p:nvSpPr>
        <p:spPr>
          <a:xfrm flipV="1">
            <a:off x="838200" y="1828800"/>
            <a:ext cx="152400"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Up Arrow 5"/>
          <p:cNvSpPr/>
          <p:nvPr/>
        </p:nvSpPr>
        <p:spPr>
          <a:xfrm flipV="1">
            <a:off x="3429000" y="2133600"/>
            <a:ext cx="76200"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 name="Up Arrow 6"/>
          <p:cNvSpPr/>
          <p:nvPr/>
        </p:nvSpPr>
        <p:spPr>
          <a:xfrm>
            <a:off x="7696200" y="2057400"/>
            <a:ext cx="152400"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7086600" y="2895600"/>
            <a:ext cx="76200" cy="381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flipV="1">
            <a:off x="7239000" y="2895600"/>
            <a:ext cx="76200" cy="381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Boyle’s Law Example Problems</a:t>
            </a:r>
            <a:endParaRPr lang="en-US" dirty="0"/>
          </a:p>
        </p:txBody>
      </p:sp>
      <p:sp>
        <p:nvSpPr>
          <p:cNvPr id="3" name="Content Placeholder 2"/>
          <p:cNvSpPr>
            <a:spLocks noGrp="1"/>
          </p:cNvSpPr>
          <p:nvPr>
            <p:ph idx="1"/>
          </p:nvPr>
        </p:nvSpPr>
        <p:spPr>
          <a:xfrm>
            <a:off x="152400" y="1219200"/>
            <a:ext cx="8839200" cy="5181600"/>
          </a:xfrm>
        </p:spPr>
        <p:txBody>
          <a:bodyPr>
            <a:normAutofit fontScale="85000" lnSpcReduction="20000"/>
          </a:bodyPr>
          <a:lstStyle/>
          <a:p>
            <a:pPr marL="514350" indent="-514350">
              <a:buFont typeface="+mj-lt"/>
              <a:buAutoNum type="arabicPeriod"/>
            </a:pPr>
            <a:r>
              <a:rPr lang="en-US" dirty="0" smtClean="0"/>
              <a:t>If 425 </a:t>
            </a:r>
            <a:r>
              <a:rPr lang="en-US" dirty="0" err="1" smtClean="0"/>
              <a:t>mL</a:t>
            </a:r>
            <a:r>
              <a:rPr lang="en-US" dirty="0" smtClean="0"/>
              <a:t> of O2 are collected at a pressure of 9.80 </a:t>
            </a:r>
            <a:r>
              <a:rPr lang="en-US" dirty="0" err="1" smtClean="0"/>
              <a:t>kPa</a:t>
            </a:r>
            <a:r>
              <a:rPr lang="en-US" dirty="0" smtClean="0"/>
              <a:t> what volume will the gas occupy if the pressure is changed to 9.40 </a:t>
            </a:r>
            <a:r>
              <a:rPr lang="en-US" dirty="0" err="1" smtClean="0"/>
              <a:t>kPa</a:t>
            </a:r>
            <a:r>
              <a:rPr lang="en-US" dirty="0" smtClean="0"/>
              <a:t>?</a:t>
            </a:r>
          </a:p>
          <a:p>
            <a:r>
              <a:rPr lang="en-US" dirty="0" smtClean="0"/>
              <a:t>the pressure decreases from 9.8 to 9.4 </a:t>
            </a:r>
            <a:r>
              <a:rPr lang="en-US" dirty="0" err="1" smtClean="0"/>
              <a:t>kPa</a:t>
            </a:r>
            <a:r>
              <a:rPr lang="en-US" dirty="0" smtClean="0"/>
              <a:t>. </a:t>
            </a:r>
            <a:r>
              <a:rPr lang="en-US" sz="2800" b="1" i="1" dirty="0" smtClean="0"/>
              <a:t>(</a:t>
            </a:r>
            <a:r>
              <a:rPr lang="en-US" sz="2800" b="1" i="1" u="sng" dirty="0" smtClean="0"/>
              <a:t>V will increase</a:t>
            </a:r>
            <a:r>
              <a:rPr lang="en-US" sz="2800" b="1" i="1" dirty="0" smtClean="0"/>
              <a:t>)</a:t>
            </a:r>
          </a:p>
          <a:p>
            <a:pPr marL="342900" lvl="1" indent="-342900">
              <a:buNone/>
            </a:pPr>
            <a:r>
              <a:rPr lang="en-US" dirty="0" smtClean="0"/>
              <a:t>V</a:t>
            </a:r>
            <a:r>
              <a:rPr lang="en-US" baseline="-25000" dirty="0" smtClean="0"/>
              <a:t>2</a:t>
            </a:r>
            <a:r>
              <a:rPr lang="en-US" dirty="0" smtClean="0"/>
              <a:t> = V</a:t>
            </a:r>
            <a:r>
              <a:rPr lang="en-US" baseline="-25000" dirty="0" smtClean="0"/>
              <a:t>1 </a:t>
            </a:r>
            <a:r>
              <a:rPr lang="en-US" dirty="0" smtClean="0"/>
              <a:t> X P</a:t>
            </a:r>
            <a:r>
              <a:rPr lang="en-US" baseline="-25000" dirty="0" smtClean="0"/>
              <a:t>1</a:t>
            </a:r>
            <a:r>
              <a:rPr lang="en-US" dirty="0" smtClean="0"/>
              <a:t>/P</a:t>
            </a:r>
            <a:r>
              <a:rPr lang="en-US" baseline="-25000" dirty="0" smtClean="0"/>
              <a:t>2</a:t>
            </a:r>
          </a:p>
          <a:p>
            <a:pPr marL="342900" lvl="1" indent="-342900">
              <a:buNone/>
            </a:pPr>
            <a:r>
              <a:rPr lang="en-US" dirty="0" smtClean="0"/>
              <a:t>(425mL/1) ( 9.8 </a:t>
            </a:r>
            <a:r>
              <a:rPr lang="en-US" dirty="0" err="1" smtClean="0"/>
              <a:t>kPa</a:t>
            </a:r>
            <a:r>
              <a:rPr lang="en-US" dirty="0" smtClean="0"/>
              <a:t>/9.4 </a:t>
            </a:r>
            <a:r>
              <a:rPr lang="en-US" dirty="0" err="1" smtClean="0"/>
              <a:t>kPa</a:t>
            </a:r>
            <a:r>
              <a:rPr lang="en-US" dirty="0" smtClean="0"/>
              <a:t>) = 443.0 </a:t>
            </a:r>
            <a:r>
              <a:rPr lang="en-US" dirty="0" err="1" smtClean="0"/>
              <a:t>mL</a:t>
            </a:r>
            <a:endParaRPr lang="en-US" dirty="0" smtClean="0"/>
          </a:p>
          <a:p>
            <a:pPr marL="514350" lvl="1" indent="-514350">
              <a:buFont typeface="+mj-lt"/>
              <a:buAutoNum type="arabicPeriod" startAt="2"/>
            </a:pPr>
            <a:r>
              <a:rPr lang="en-US" sz="3200" dirty="0" smtClean="0"/>
              <a:t>Calculate the pressure of a gas that occupies a volume of 125.0 </a:t>
            </a:r>
            <a:r>
              <a:rPr lang="en-US" sz="3200" dirty="0" err="1" smtClean="0"/>
              <a:t>mL</a:t>
            </a:r>
            <a:r>
              <a:rPr lang="en-US" sz="3200" dirty="0" smtClean="0"/>
              <a:t>, if at a pressure of 95.0 </a:t>
            </a:r>
            <a:r>
              <a:rPr lang="en-US" sz="3200" dirty="0" err="1" smtClean="0"/>
              <a:t>kPa</a:t>
            </a:r>
            <a:r>
              <a:rPr lang="en-US" sz="3200" dirty="0" smtClean="0"/>
              <a:t>, it occupies a volume of 219.0 </a:t>
            </a:r>
            <a:r>
              <a:rPr lang="en-US" sz="3200" dirty="0" err="1" smtClean="0"/>
              <a:t>mL.</a:t>
            </a:r>
            <a:endParaRPr lang="en-US" sz="3200" dirty="0" smtClean="0"/>
          </a:p>
          <a:p>
            <a:pPr marL="514350" lvl="1" indent="-514350">
              <a:buFont typeface="Arial" pitchFamily="34" charset="0"/>
              <a:buChar char="•"/>
            </a:pPr>
            <a:r>
              <a:rPr lang="en-US" sz="3200" dirty="0" smtClean="0"/>
              <a:t>the volume decreases from 219.0 </a:t>
            </a:r>
            <a:r>
              <a:rPr lang="en-US" sz="3200" dirty="0" err="1" smtClean="0"/>
              <a:t>mL</a:t>
            </a:r>
            <a:r>
              <a:rPr lang="en-US" sz="3200" dirty="0" smtClean="0"/>
              <a:t> to 125.0mL</a:t>
            </a:r>
            <a:r>
              <a:rPr lang="en-US" b="1" i="1" dirty="0" smtClean="0"/>
              <a:t>.(P will increase)</a:t>
            </a:r>
          </a:p>
          <a:p>
            <a:pPr marL="514350" lvl="1" indent="-514350">
              <a:buNone/>
            </a:pPr>
            <a:r>
              <a:rPr lang="en-US" dirty="0" smtClean="0"/>
              <a:t>P2 = P</a:t>
            </a:r>
            <a:r>
              <a:rPr lang="en-US" baseline="-25000" dirty="0" smtClean="0"/>
              <a:t>1</a:t>
            </a:r>
            <a:r>
              <a:rPr lang="en-US" dirty="0" smtClean="0"/>
              <a:t>  X V</a:t>
            </a:r>
            <a:r>
              <a:rPr lang="en-US" baseline="-25000" dirty="0" smtClean="0"/>
              <a:t>1</a:t>
            </a:r>
            <a:r>
              <a:rPr lang="en-US" dirty="0" smtClean="0"/>
              <a:t>/V</a:t>
            </a:r>
            <a:r>
              <a:rPr lang="en-US" baseline="-25000" dirty="0" smtClean="0"/>
              <a:t>2  </a:t>
            </a:r>
            <a:r>
              <a:rPr lang="en-US" dirty="0" smtClean="0"/>
              <a:t> </a:t>
            </a:r>
          </a:p>
          <a:p>
            <a:pPr marL="514350" lvl="1" indent="-514350">
              <a:buNone/>
            </a:pPr>
            <a:r>
              <a:rPr lang="en-US" dirty="0" smtClean="0"/>
              <a:t>(95.0 </a:t>
            </a:r>
            <a:r>
              <a:rPr lang="en-US" dirty="0" err="1" smtClean="0"/>
              <a:t>kPa</a:t>
            </a:r>
            <a:r>
              <a:rPr lang="en-US" dirty="0" smtClean="0"/>
              <a:t>/1) (219.0 </a:t>
            </a:r>
            <a:r>
              <a:rPr lang="en-US" dirty="0" err="1" smtClean="0"/>
              <a:t>mL</a:t>
            </a:r>
            <a:r>
              <a:rPr lang="en-US" dirty="0" smtClean="0"/>
              <a:t>/125.0mL) = 166.0 </a:t>
            </a:r>
            <a:r>
              <a:rPr lang="en-US" dirty="0" err="1" smtClean="0"/>
              <a:t>kPa</a:t>
            </a:r>
            <a:endParaRPr lang="en-US" dirty="0" smtClean="0"/>
          </a:p>
          <a:p>
            <a:pPr marL="514350" lvl="1" indent="-514350">
              <a:buNone/>
            </a:pPr>
            <a:endParaRPr lang="en-US" sz="3200" dirty="0" smtClean="0"/>
          </a:p>
          <a:p>
            <a:pPr marL="514350" lvl="1" indent="-514350">
              <a:buNone/>
            </a:pPr>
            <a:endParaRPr lang="en-US" sz="3200"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838200"/>
          </a:xfrm>
        </p:spPr>
        <p:txBody>
          <a:bodyPr>
            <a:normAutofit fontScale="90000"/>
          </a:bodyPr>
          <a:lstStyle/>
          <a:p>
            <a:r>
              <a:rPr lang="en-US" dirty="0" smtClean="0"/>
              <a:t>Charles’s Law; relates </a:t>
            </a:r>
            <a:r>
              <a:rPr lang="en-US" u="sng" dirty="0" smtClean="0"/>
              <a:t>Temperature </a:t>
            </a:r>
            <a:r>
              <a:rPr lang="en-US" dirty="0" smtClean="0"/>
              <a:t>and </a:t>
            </a:r>
            <a:r>
              <a:rPr lang="en-US" u="sng" dirty="0" smtClean="0"/>
              <a:t>Volume</a:t>
            </a:r>
            <a:endParaRPr lang="en-US" u="sng" dirty="0"/>
          </a:p>
        </p:txBody>
      </p:sp>
      <p:sp>
        <p:nvSpPr>
          <p:cNvPr id="3" name="Content Placeholder 2"/>
          <p:cNvSpPr>
            <a:spLocks noGrp="1"/>
          </p:cNvSpPr>
          <p:nvPr>
            <p:ph idx="1"/>
          </p:nvPr>
        </p:nvSpPr>
        <p:spPr>
          <a:xfrm>
            <a:off x="152400" y="1143000"/>
            <a:ext cx="8839200" cy="5562600"/>
          </a:xfrm>
        </p:spPr>
        <p:txBody>
          <a:bodyPr>
            <a:normAutofit fontScale="92500" lnSpcReduction="10000"/>
          </a:bodyPr>
          <a:lstStyle/>
          <a:p>
            <a:r>
              <a:rPr lang="en-US" dirty="0" smtClean="0"/>
              <a:t>In an ideal gas, with constant pressure, if the </a:t>
            </a:r>
            <a:r>
              <a:rPr lang="en-US" b="1" i="1" dirty="0" smtClean="0"/>
              <a:t>temperature increases </a:t>
            </a:r>
            <a:r>
              <a:rPr lang="en-US" dirty="0" smtClean="0"/>
              <a:t>the </a:t>
            </a:r>
            <a:r>
              <a:rPr lang="en-US" b="1" i="1" dirty="0" smtClean="0"/>
              <a:t>volume will increase</a:t>
            </a:r>
            <a:r>
              <a:rPr lang="en-US" dirty="0" smtClean="0"/>
              <a:t>.</a:t>
            </a:r>
          </a:p>
          <a:p>
            <a:r>
              <a:rPr lang="en-US" u="sng" dirty="0" smtClean="0"/>
              <a:t>Charles’s Law: </a:t>
            </a:r>
            <a:r>
              <a:rPr lang="en-US" dirty="0" smtClean="0"/>
              <a:t>at a constant pressure, the volume of a gas is </a:t>
            </a:r>
            <a:r>
              <a:rPr lang="en-US" u="sng" dirty="0" smtClean="0"/>
              <a:t>directly proportional </a:t>
            </a:r>
            <a:r>
              <a:rPr lang="en-US" dirty="0" smtClean="0"/>
              <a:t>to its </a:t>
            </a:r>
            <a:r>
              <a:rPr lang="en-US" b="1" u="sng" dirty="0" smtClean="0"/>
              <a:t>Kelvin temperature. </a:t>
            </a:r>
          </a:p>
          <a:p>
            <a:pPr>
              <a:buNone/>
            </a:pPr>
            <a:r>
              <a:rPr lang="en-US" dirty="0" smtClean="0"/>
              <a:t>			(you must express temp in degrees K)</a:t>
            </a:r>
          </a:p>
          <a:p>
            <a:r>
              <a:rPr lang="en-US" dirty="0" smtClean="0"/>
              <a:t>New volume =old volume X degree K temp change</a:t>
            </a:r>
          </a:p>
          <a:p>
            <a:pPr>
              <a:buNone/>
            </a:pPr>
            <a:r>
              <a:rPr lang="en-US" dirty="0" smtClean="0"/>
              <a:t>             V</a:t>
            </a:r>
            <a:r>
              <a:rPr lang="en-US" baseline="-25000" dirty="0" smtClean="0"/>
              <a:t>2</a:t>
            </a:r>
            <a:r>
              <a:rPr lang="en-US" dirty="0" smtClean="0"/>
              <a:t> = V</a:t>
            </a:r>
            <a:r>
              <a:rPr lang="en-US" baseline="-25000" dirty="0" smtClean="0"/>
              <a:t>1</a:t>
            </a:r>
            <a:r>
              <a:rPr lang="en-US" dirty="0" smtClean="0"/>
              <a:t> X T</a:t>
            </a:r>
            <a:r>
              <a:rPr lang="en-US" baseline="-25000" dirty="0" smtClean="0"/>
              <a:t>2</a:t>
            </a:r>
            <a:r>
              <a:rPr lang="en-US" dirty="0" smtClean="0"/>
              <a:t>/T</a:t>
            </a:r>
            <a:r>
              <a:rPr lang="en-US" baseline="-25000" dirty="0" smtClean="0"/>
              <a:t>1</a:t>
            </a:r>
          </a:p>
          <a:p>
            <a:r>
              <a:rPr lang="en-US" dirty="0" smtClean="0"/>
              <a:t>New temperature = old temp (K) X volume change</a:t>
            </a:r>
          </a:p>
          <a:p>
            <a:pPr>
              <a:buNone/>
            </a:pPr>
            <a:r>
              <a:rPr lang="en-US" dirty="0" smtClean="0"/>
              <a:t>             T</a:t>
            </a:r>
            <a:r>
              <a:rPr lang="en-US" baseline="-25000" dirty="0" smtClean="0"/>
              <a:t>2</a:t>
            </a:r>
            <a:r>
              <a:rPr lang="en-US" dirty="0" smtClean="0"/>
              <a:t> = T</a:t>
            </a:r>
            <a:r>
              <a:rPr lang="en-US" baseline="-25000" dirty="0" smtClean="0"/>
              <a:t>1</a:t>
            </a:r>
            <a:r>
              <a:rPr lang="en-US" dirty="0" smtClean="0"/>
              <a:t> X V</a:t>
            </a:r>
            <a:r>
              <a:rPr lang="en-US" baseline="-25000" dirty="0" smtClean="0"/>
              <a:t>2</a:t>
            </a:r>
            <a:r>
              <a:rPr lang="en-US" dirty="0" smtClean="0"/>
              <a:t>/V</a:t>
            </a:r>
            <a:r>
              <a:rPr lang="en-US" baseline="-25000" dirty="0" smtClean="0"/>
              <a:t>1</a:t>
            </a:r>
          </a:p>
          <a:p>
            <a:pPr marL="342900" lvl="1" indent="-342900">
              <a:buNone/>
            </a:pPr>
            <a:r>
              <a:rPr lang="en-US" dirty="0" smtClean="0"/>
              <a:t>- </a:t>
            </a:r>
            <a:r>
              <a:rPr lang="en-US" b="1" u="sng" dirty="0" smtClean="0"/>
              <a:t>Mentally decide if the new volume is larger or smaller than the old, arrange the pressure ratio accordingly </a:t>
            </a:r>
            <a:r>
              <a:rPr lang="en-US" dirty="0" smtClean="0"/>
              <a:t>(If larger use fraction greater than 1, If smaller use fraction less than 1)</a:t>
            </a:r>
          </a:p>
          <a:p>
            <a:pPr>
              <a:buNone/>
            </a:pPr>
            <a:endParaRPr lang="en-US" baseline="-25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lstStyle/>
          <a:p>
            <a:r>
              <a:rPr lang="en-US" dirty="0" smtClean="0"/>
              <a:t>Charles’s Law Example Problem</a:t>
            </a:r>
            <a:endParaRPr lang="en-US" dirty="0"/>
          </a:p>
        </p:txBody>
      </p:sp>
      <p:sp>
        <p:nvSpPr>
          <p:cNvPr id="3" name="Content Placeholder 2"/>
          <p:cNvSpPr>
            <a:spLocks noGrp="1"/>
          </p:cNvSpPr>
          <p:nvPr>
            <p:ph idx="1"/>
          </p:nvPr>
        </p:nvSpPr>
        <p:spPr>
          <a:xfrm>
            <a:off x="152400" y="1219200"/>
            <a:ext cx="8763000" cy="4906963"/>
          </a:xfrm>
        </p:spPr>
        <p:txBody>
          <a:bodyPr>
            <a:normAutofit fontScale="92500" lnSpcReduction="20000"/>
          </a:bodyPr>
          <a:lstStyle/>
          <a:p>
            <a:pPr marL="514350" indent="-514350">
              <a:buFont typeface="+mj-lt"/>
              <a:buAutoNum type="arabicPeriod"/>
            </a:pPr>
            <a:r>
              <a:rPr lang="en-US" dirty="0" smtClean="0"/>
              <a:t>What volume will a sample of nitrogen occupy at 28.0 degrees C if the gas occupies a volume of 457 </a:t>
            </a:r>
            <a:r>
              <a:rPr lang="en-US" dirty="0" err="1" smtClean="0"/>
              <a:t>mL</a:t>
            </a:r>
            <a:r>
              <a:rPr lang="en-US" dirty="0" smtClean="0"/>
              <a:t> at a temperature of 0.0 degrees C? Assume the pressure remains constant.</a:t>
            </a:r>
          </a:p>
          <a:p>
            <a:pPr marL="514350" indent="-514350">
              <a:buNone/>
            </a:pPr>
            <a:r>
              <a:rPr lang="en-US" dirty="0" smtClean="0"/>
              <a:t> convert temp to K</a:t>
            </a:r>
          </a:p>
          <a:p>
            <a:pPr marL="514350" indent="-514350">
              <a:buNone/>
            </a:pPr>
            <a:r>
              <a:rPr lang="en-US" dirty="0" smtClean="0"/>
              <a:t>	K= 273 + degrees C</a:t>
            </a:r>
          </a:p>
          <a:p>
            <a:pPr marL="514350" indent="-514350">
              <a:buNone/>
            </a:pPr>
            <a:r>
              <a:rPr lang="en-US" dirty="0" smtClean="0"/>
              <a:t>	K = 273 + 28.0 degrees C = 301 K</a:t>
            </a:r>
          </a:p>
          <a:p>
            <a:pPr marL="514350" indent="-514350">
              <a:buNone/>
            </a:pPr>
            <a:r>
              <a:rPr lang="en-US" dirty="0" smtClean="0"/>
              <a:t>  and K = 273 + 0.0 C = 273 K</a:t>
            </a:r>
          </a:p>
          <a:p>
            <a:pPr marL="514350" indent="-514350">
              <a:buNone/>
            </a:pPr>
            <a:endParaRPr lang="en-US" dirty="0" smtClean="0"/>
          </a:p>
          <a:p>
            <a:pPr marL="514350" indent="-514350">
              <a:buNone/>
            </a:pPr>
            <a:r>
              <a:rPr lang="en-US" sz="3000" b="1" i="1" dirty="0" smtClean="0"/>
              <a:t>(Temp increase means Volume increase: Ratio &gt; than 1)</a:t>
            </a:r>
          </a:p>
          <a:p>
            <a:pPr marL="514350" indent="-514350">
              <a:buNone/>
            </a:pPr>
            <a:r>
              <a:rPr lang="en-US" dirty="0" smtClean="0"/>
              <a:t>New Volume = (457mL/1) (301 k/273 k) = 504 </a:t>
            </a:r>
            <a:r>
              <a:rPr lang="en-US" dirty="0" err="1" smtClean="0"/>
              <a:t>mL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Charles’s Law Example Problem #2</a:t>
            </a:r>
            <a:endParaRPr lang="en-US" dirty="0"/>
          </a:p>
        </p:txBody>
      </p:sp>
      <p:sp>
        <p:nvSpPr>
          <p:cNvPr id="3" name="Content Placeholder 2"/>
          <p:cNvSpPr>
            <a:spLocks noGrp="1"/>
          </p:cNvSpPr>
          <p:nvPr>
            <p:ph idx="1"/>
          </p:nvPr>
        </p:nvSpPr>
        <p:spPr>
          <a:xfrm>
            <a:off x="228600" y="1371600"/>
            <a:ext cx="8763000" cy="4754563"/>
          </a:xfrm>
        </p:spPr>
        <p:txBody>
          <a:bodyPr>
            <a:normAutofit fontScale="92500" lnSpcReduction="10000"/>
          </a:bodyPr>
          <a:lstStyle/>
          <a:p>
            <a:pPr marL="514350" indent="-514350">
              <a:buFont typeface="+mj-lt"/>
              <a:buAutoNum type="arabicPeriod" startAt="2"/>
            </a:pPr>
            <a:r>
              <a:rPr lang="en-US" dirty="0" smtClean="0"/>
              <a:t> If a gas occupies a  volume of 733 </a:t>
            </a:r>
            <a:r>
              <a:rPr lang="en-US" dirty="0" err="1" smtClean="0"/>
              <a:t>mL</a:t>
            </a:r>
            <a:r>
              <a:rPr lang="en-US" dirty="0" smtClean="0"/>
              <a:t> at 10.0 </a:t>
            </a:r>
            <a:r>
              <a:rPr lang="en-US" dirty="0" err="1" smtClean="0"/>
              <a:t>dC</a:t>
            </a:r>
            <a:r>
              <a:rPr lang="en-US" dirty="0" smtClean="0"/>
              <a:t>, at what temperature in C degrees, will it occupy a volume of 1225 </a:t>
            </a:r>
            <a:r>
              <a:rPr lang="en-US" dirty="0" err="1" smtClean="0"/>
              <a:t>mL</a:t>
            </a:r>
            <a:r>
              <a:rPr lang="en-US" dirty="0" smtClean="0"/>
              <a:t> if the pressure remains constant?</a:t>
            </a:r>
          </a:p>
          <a:p>
            <a:pPr marL="514350" indent="-514350">
              <a:buNone/>
            </a:pPr>
            <a:r>
              <a:rPr lang="en-US" sz="3000" i="1" dirty="0" smtClean="0"/>
              <a:t>	 </a:t>
            </a:r>
            <a:r>
              <a:rPr lang="en-US" sz="3000" b="1" i="1" dirty="0" smtClean="0"/>
              <a:t>(increased volume means increased temperature)</a:t>
            </a:r>
          </a:p>
          <a:p>
            <a:pPr marL="514350" indent="-514350">
              <a:buNone/>
            </a:pPr>
            <a:r>
              <a:rPr lang="en-US" dirty="0" smtClean="0"/>
              <a:t>Convert °C to °K  (</a:t>
            </a:r>
            <a:r>
              <a:rPr lang="en-US" sz="2600" dirty="0" smtClean="0"/>
              <a:t>°K = °C + 273)</a:t>
            </a:r>
            <a:r>
              <a:rPr lang="en-US" dirty="0" smtClean="0"/>
              <a:t>    10.0 °C = 283 °K</a:t>
            </a:r>
          </a:p>
          <a:p>
            <a:pPr marL="514350" indent="-514350">
              <a:buNone/>
            </a:pPr>
            <a:r>
              <a:rPr lang="en-US" dirty="0" smtClean="0"/>
              <a:t> T</a:t>
            </a:r>
            <a:r>
              <a:rPr lang="en-US" baseline="-25000" dirty="0" smtClean="0"/>
              <a:t>2</a:t>
            </a:r>
            <a:r>
              <a:rPr lang="en-US" dirty="0" smtClean="0"/>
              <a:t> = T</a:t>
            </a:r>
            <a:r>
              <a:rPr lang="en-US" baseline="-25000" dirty="0" smtClean="0"/>
              <a:t>1</a:t>
            </a:r>
            <a:r>
              <a:rPr lang="en-US" dirty="0" smtClean="0"/>
              <a:t> X V</a:t>
            </a:r>
            <a:r>
              <a:rPr lang="en-US" baseline="-25000" dirty="0" smtClean="0"/>
              <a:t>2</a:t>
            </a:r>
            <a:r>
              <a:rPr lang="en-US" dirty="0" smtClean="0"/>
              <a:t>/V</a:t>
            </a:r>
            <a:r>
              <a:rPr lang="en-US" baseline="-25000" dirty="0" smtClean="0"/>
              <a:t>1</a:t>
            </a:r>
          </a:p>
          <a:p>
            <a:pPr marL="514350" indent="-514350">
              <a:buNone/>
            </a:pPr>
            <a:r>
              <a:rPr lang="en-US" baseline="-25000" dirty="0" smtClean="0"/>
              <a:t>         </a:t>
            </a:r>
            <a:r>
              <a:rPr lang="en-US" dirty="0" smtClean="0"/>
              <a:t>= (283 °K/1) (1225 </a:t>
            </a:r>
            <a:r>
              <a:rPr lang="en-US" dirty="0" err="1" smtClean="0"/>
              <a:t>mL</a:t>
            </a:r>
            <a:r>
              <a:rPr lang="en-US" dirty="0" smtClean="0"/>
              <a:t>/733 </a:t>
            </a:r>
            <a:r>
              <a:rPr lang="en-US" dirty="0" err="1" smtClean="0"/>
              <a:t>mL</a:t>
            </a:r>
            <a:r>
              <a:rPr lang="en-US" dirty="0" smtClean="0"/>
              <a:t>) = 473 °K</a:t>
            </a:r>
          </a:p>
          <a:p>
            <a:pPr marL="514350" indent="-514350">
              <a:buNone/>
            </a:pPr>
            <a:r>
              <a:rPr lang="en-US" dirty="0" smtClean="0"/>
              <a:t>Convert °K to °C</a:t>
            </a:r>
          </a:p>
          <a:p>
            <a:pPr marL="514350" indent="-514350">
              <a:buNone/>
            </a:pPr>
            <a:r>
              <a:rPr lang="en-US" dirty="0" smtClean="0"/>
              <a:t>	   °C = 473 K – 273 = 200 °C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Practice use of Boyle’s Law</a:t>
            </a:r>
            <a:endParaRPr lang="en-US" dirty="0"/>
          </a:p>
        </p:txBody>
      </p:sp>
      <p:sp>
        <p:nvSpPr>
          <p:cNvPr id="3" name="Content Placeholder 2"/>
          <p:cNvSpPr>
            <a:spLocks noGrp="1"/>
          </p:cNvSpPr>
          <p:nvPr>
            <p:ph idx="1"/>
          </p:nvPr>
        </p:nvSpPr>
        <p:spPr/>
        <p:txBody>
          <a:bodyPr/>
          <a:lstStyle/>
          <a:p>
            <a:r>
              <a:rPr lang="en-US" b="1" dirty="0" smtClean="0"/>
              <a:t>Complete</a:t>
            </a:r>
            <a:r>
              <a:rPr lang="en-US" dirty="0" smtClean="0"/>
              <a:t> the problem solving packet, Pg 12-16; problems 1-5 all parts</a:t>
            </a:r>
          </a:p>
          <a:p>
            <a:r>
              <a:rPr lang="en-US" dirty="0" smtClean="0"/>
              <a:t>Show all work</a:t>
            </a:r>
          </a:p>
          <a:p>
            <a:r>
              <a:rPr lang="en-US" dirty="0" smtClean="0"/>
              <a:t>Label all units</a:t>
            </a:r>
          </a:p>
          <a:p>
            <a:r>
              <a:rPr lang="en-US" dirty="0" smtClean="0"/>
              <a:t>Due tomorrow (complete for homework if necessary)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use of Charles’s Law</a:t>
            </a:r>
            <a:endParaRPr lang="en-US" dirty="0"/>
          </a:p>
        </p:txBody>
      </p:sp>
      <p:sp>
        <p:nvSpPr>
          <p:cNvPr id="3" name="Content Placeholder 2"/>
          <p:cNvSpPr>
            <a:spLocks noGrp="1"/>
          </p:cNvSpPr>
          <p:nvPr>
            <p:ph idx="1"/>
          </p:nvPr>
        </p:nvSpPr>
        <p:spPr>
          <a:xfrm>
            <a:off x="457200" y="1600200"/>
            <a:ext cx="8382000" cy="4525963"/>
          </a:xfrm>
        </p:spPr>
        <p:txBody>
          <a:bodyPr/>
          <a:lstStyle/>
          <a:p>
            <a:r>
              <a:rPr lang="en-US" b="1" dirty="0" smtClean="0"/>
              <a:t>Complete</a:t>
            </a:r>
            <a:r>
              <a:rPr lang="en-US" dirty="0" smtClean="0"/>
              <a:t> the problem solving packet, Pg 17-20 problems 1-3 all parts</a:t>
            </a:r>
          </a:p>
          <a:p>
            <a:r>
              <a:rPr lang="en-US" dirty="0" smtClean="0"/>
              <a:t>Show all work</a:t>
            </a:r>
          </a:p>
          <a:p>
            <a:r>
              <a:rPr lang="en-US" dirty="0" smtClean="0"/>
              <a:t>Label all units</a:t>
            </a:r>
          </a:p>
          <a:p>
            <a:r>
              <a:rPr lang="en-US" dirty="0" smtClean="0"/>
              <a:t>Due tomorrow (complete for homework if necessary)</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020762"/>
          </a:xfrm>
        </p:spPr>
        <p:txBody>
          <a:bodyPr>
            <a:normAutofit fontScale="90000"/>
          </a:bodyPr>
          <a:lstStyle/>
          <a:p>
            <a:r>
              <a:rPr lang="en-US" u="sng" dirty="0" smtClean="0"/>
              <a:t>Combined Gas Law</a:t>
            </a:r>
            <a:r>
              <a:rPr lang="en-US" dirty="0" smtClean="0"/>
              <a:t>: when both temperature and pressure change occur</a:t>
            </a:r>
            <a:endParaRPr lang="en-US" dirty="0"/>
          </a:p>
        </p:txBody>
      </p:sp>
      <p:sp>
        <p:nvSpPr>
          <p:cNvPr id="3" name="Content Placeholder 2"/>
          <p:cNvSpPr>
            <a:spLocks noGrp="1"/>
          </p:cNvSpPr>
          <p:nvPr>
            <p:ph idx="1"/>
          </p:nvPr>
        </p:nvSpPr>
        <p:spPr>
          <a:xfrm>
            <a:off x="0" y="1371600"/>
            <a:ext cx="9144000" cy="5029200"/>
          </a:xfrm>
        </p:spPr>
        <p:txBody>
          <a:bodyPr/>
          <a:lstStyle/>
          <a:p>
            <a:r>
              <a:rPr lang="en-US" dirty="0" smtClean="0"/>
              <a:t>Boyle’s and Charles’s laws used together make the combined gas law.</a:t>
            </a:r>
          </a:p>
          <a:p>
            <a:r>
              <a:rPr lang="en-US" dirty="0" smtClean="0"/>
              <a:t>A pressure ratio </a:t>
            </a:r>
            <a:r>
              <a:rPr lang="en-US" u="sng" dirty="0" smtClean="0"/>
              <a:t>and</a:t>
            </a:r>
            <a:r>
              <a:rPr lang="en-US" dirty="0" smtClean="0"/>
              <a:t> a Kelvin temperature ratio are needed to calculate the new volume.</a:t>
            </a:r>
          </a:p>
          <a:p>
            <a:pPr>
              <a:buNone/>
            </a:pPr>
            <a:r>
              <a:rPr lang="en-US" sz="2400" b="1" i="1" dirty="0" smtClean="0"/>
              <a:t>New Volume = old volume X pressure ratio X Kelvin temperature ratio</a:t>
            </a:r>
          </a:p>
          <a:p>
            <a:pPr>
              <a:buNone/>
            </a:pPr>
            <a:r>
              <a:rPr lang="en-US" dirty="0" smtClean="0"/>
              <a:t>          V</a:t>
            </a:r>
            <a:r>
              <a:rPr lang="en-US" baseline="-25000" dirty="0" smtClean="0"/>
              <a:t>2</a:t>
            </a:r>
            <a:r>
              <a:rPr lang="en-US" dirty="0" smtClean="0"/>
              <a:t> =V</a:t>
            </a:r>
            <a:r>
              <a:rPr lang="en-US" baseline="-25000" dirty="0" smtClean="0"/>
              <a:t>1</a:t>
            </a:r>
            <a:r>
              <a:rPr lang="en-US" dirty="0" smtClean="0"/>
              <a:t>(P</a:t>
            </a:r>
            <a:r>
              <a:rPr lang="en-US" baseline="-25000" dirty="0" smtClean="0"/>
              <a:t>1</a:t>
            </a:r>
            <a:r>
              <a:rPr lang="en-US" dirty="0" smtClean="0"/>
              <a:t>/P</a:t>
            </a:r>
            <a:r>
              <a:rPr lang="en-US" baseline="-25000" dirty="0" smtClean="0"/>
              <a:t>2</a:t>
            </a:r>
            <a:r>
              <a:rPr lang="en-US" dirty="0" smtClean="0"/>
              <a:t>)(T</a:t>
            </a:r>
            <a:r>
              <a:rPr lang="en-US" baseline="-25000" dirty="0" smtClean="0"/>
              <a:t>2</a:t>
            </a:r>
            <a:r>
              <a:rPr lang="en-US" dirty="0" smtClean="0"/>
              <a:t>/T</a:t>
            </a:r>
            <a:r>
              <a:rPr lang="en-US" baseline="-25000" dirty="0" smtClean="0"/>
              <a:t>1</a:t>
            </a:r>
            <a:r>
              <a:rPr lang="en-US" dirty="0" smtClean="0"/>
              <a:t>)    *STP=273K and 101.3kPa</a:t>
            </a:r>
          </a:p>
          <a:p>
            <a:r>
              <a:rPr lang="en-US" dirty="0" smtClean="0"/>
              <a:t>First: Construct a press-volume-temp data table</a:t>
            </a:r>
          </a:p>
        </p:txBody>
      </p:sp>
      <p:graphicFrame>
        <p:nvGraphicFramePr>
          <p:cNvPr id="4" name="Table 3"/>
          <p:cNvGraphicFramePr>
            <a:graphicFrameLocks noGrp="1"/>
          </p:cNvGraphicFramePr>
          <p:nvPr/>
        </p:nvGraphicFramePr>
        <p:xfrm>
          <a:off x="1066800" y="5334000"/>
          <a:ext cx="6096000" cy="13716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en-US" sz="1200" dirty="0" smtClean="0"/>
                        <a:t>Value</a:t>
                      </a:r>
                      <a:endParaRPr lang="en-US" sz="1200" dirty="0"/>
                    </a:p>
                  </a:txBody>
                  <a:tcPr/>
                </a:tc>
                <a:tc>
                  <a:txBody>
                    <a:bodyPr/>
                    <a:lstStyle/>
                    <a:p>
                      <a:r>
                        <a:rPr lang="en-US" sz="1200" dirty="0" smtClean="0"/>
                        <a:t>Old Conditions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New Conditions</a:t>
                      </a:r>
                    </a:p>
                    <a:p>
                      <a:endParaRPr lang="en-US" sz="1200" dirty="0"/>
                    </a:p>
                  </a:txBody>
                  <a:tcPr/>
                </a:tc>
                <a:tc>
                  <a:txBody>
                    <a:bodyPr/>
                    <a:lstStyle/>
                    <a:p>
                      <a:r>
                        <a:rPr lang="en-US" sz="1200" dirty="0" smtClean="0"/>
                        <a:t>What happens to gas Volume?</a:t>
                      </a:r>
                      <a:endParaRPr lang="en-US" sz="1200" dirty="0"/>
                    </a:p>
                  </a:txBody>
                  <a:tcPr/>
                </a:tc>
              </a:tr>
              <a:tr h="370840">
                <a:tc>
                  <a:txBody>
                    <a:bodyPr/>
                    <a:lstStyle/>
                    <a:p>
                      <a:r>
                        <a:rPr lang="en-US" dirty="0" smtClean="0"/>
                        <a:t>P</a:t>
                      </a:r>
                    </a:p>
                    <a:p>
                      <a:r>
                        <a:rPr lang="en-US" dirty="0" smtClean="0"/>
                        <a:t>V</a:t>
                      </a:r>
                    </a:p>
                    <a:p>
                      <a:r>
                        <a:rPr lang="en-US" dirty="0" smtClean="0"/>
                        <a:t>T</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Combined Gas Law</a:t>
            </a:r>
            <a:endParaRPr lang="en-US" dirty="0"/>
          </a:p>
        </p:txBody>
      </p:sp>
      <p:graphicFrame>
        <p:nvGraphicFramePr>
          <p:cNvPr id="4" name="Content Placeholder 3"/>
          <p:cNvGraphicFramePr>
            <a:graphicFrameLocks noGrp="1"/>
          </p:cNvGraphicFramePr>
          <p:nvPr>
            <p:ph idx="1"/>
          </p:nvPr>
        </p:nvGraphicFramePr>
        <p:xfrm>
          <a:off x="457200" y="3124200"/>
          <a:ext cx="8229600" cy="13716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sz="1200" dirty="0" smtClean="0"/>
                        <a:t>Value</a:t>
                      </a:r>
                      <a:endParaRPr lang="en-US" sz="1200" dirty="0"/>
                    </a:p>
                  </a:txBody>
                  <a:tcPr/>
                </a:tc>
                <a:tc>
                  <a:txBody>
                    <a:bodyPr/>
                    <a:lstStyle/>
                    <a:p>
                      <a:r>
                        <a:rPr lang="en-US" sz="1200" dirty="0" smtClean="0"/>
                        <a:t>Old Conditions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New Conditions</a:t>
                      </a:r>
                    </a:p>
                  </a:txBody>
                  <a:tcPr/>
                </a:tc>
                <a:tc>
                  <a:txBody>
                    <a:bodyPr/>
                    <a:lstStyle/>
                    <a:p>
                      <a:r>
                        <a:rPr lang="en-US" sz="1200" dirty="0" smtClean="0"/>
                        <a:t>What happens to gas Volume?</a:t>
                      </a:r>
                      <a:endParaRPr lang="en-US" sz="1200" dirty="0"/>
                    </a:p>
                  </a:txBody>
                  <a:tcPr/>
                </a:tc>
              </a:tr>
              <a:tr h="370840">
                <a:tc>
                  <a:txBody>
                    <a:bodyPr/>
                    <a:lstStyle/>
                    <a:p>
                      <a:r>
                        <a:rPr lang="en-US" dirty="0" smtClean="0"/>
                        <a:t>P</a:t>
                      </a:r>
                    </a:p>
                    <a:p>
                      <a:r>
                        <a:rPr lang="en-US" dirty="0" smtClean="0"/>
                        <a:t>V</a:t>
                      </a:r>
                    </a:p>
                    <a:p>
                      <a:r>
                        <a:rPr lang="en-US" dirty="0" smtClean="0"/>
                        <a:t>T</a:t>
                      </a:r>
                      <a:endParaRPr lang="en-US" dirty="0"/>
                    </a:p>
                  </a:txBody>
                  <a:tcPr/>
                </a:tc>
                <a:tc>
                  <a:txBody>
                    <a:bodyPr/>
                    <a:lstStyle/>
                    <a:p>
                      <a:r>
                        <a:rPr lang="en-US" dirty="0" smtClean="0"/>
                        <a:t>96.0 </a:t>
                      </a:r>
                      <a:r>
                        <a:rPr lang="en-US" dirty="0" err="1" smtClean="0"/>
                        <a:t>kPa</a:t>
                      </a:r>
                      <a:endParaRPr lang="en-US" dirty="0" smtClean="0"/>
                    </a:p>
                    <a:p>
                      <a:r>
                        <a:rPr lang="en-US" dirty="0" smtClean="0"/>
                        <a:t>502 </a:t>
                      </a:r>
                      <a:r>
                        <a:rPr lang="en-US" dirty="0" err="1" smtClean="0"/>
                        <a:t>mL</a:t>
                      </a:r>
                      <a:endParaRPr lang="en-US" dirty="0" smtClean="0"/>
                    </a:p>
                    <a:p>
                      <a:r>
                        <a:rPr lang="en-US" dirty="0" smtClean="0"/>
                        <a:t>302.7 K</a:t>
                      </a:r>
                      <a:endParaRPr lang="en-US" dirty="0"/>
                    </a:p>
                  </a:txBody>
                  <a:tcPr/>
                </a:tc>
                <a:tc>
                  <a:txBody>
                    <a:bodyPr/>
                    <a:lstStyle/>
                    <a:p>
                      <a:r>
                        <a:rPr lang="en-US" dirty="0" smtClean="0"/>
                        <a:t>101.3 </a:t>
                      </a:r>
                      <a:r>
                        <a:rPr lang="en-US" dirty="0" err="1" smtClean="0"/>
                        <a:t>kPa</a:t>
                      </a:r>
                      <a:endParaRPr lang="en-US" dirty="0" smtClean="0"/>
                    </a:p>
                    <a:p>
                      <a:r>
                        <a:rPr lang="en-US" dirty="0" smtClean="0"/>
                        <a:t>?</a:t>
                      </a:r>
                    </a:p>
                    <a:p>
                      <a:r>
                        <a:rPr lang="en-US" dirty="0" smtClean="0"/>
                        <a:t>273 K</a:t>
                      </a:r>
                      <a:endParaRPr lang="en-US" dirty="0"/>
                    </a:p>
                  </a:txBody>
                  <a:tcPr/>
                </a:tc>
                <a:tc>
                  <a:txBody>
                    <a:bodyPr/>
                    <a:lstStyle/>
                    <a:p>
                      <a:r>
                        <a:rPr lang="en-US" dirty="0" smtClean="0"/>
                        <a:t>Decrease</a:t>
                      </a:r>
                    </a:p>
                    <a:p>
                      <a:r>
                        <a:rPr lang="en-US" dirty="0" smtClean="0"/>
                        <a:t>?</a:t>
                      </a:r>
                    </a:p>
                    <a:p>
                      <a:r>
                        <a:rPr lang="en-US" dirty="0" smtClean="0"/>
                        <a:t>Decrease</a:t>
                      </a:r>
                      <a:endParaRPr lang="en-US" dirty="0"/>
                    </a:p>
                  </a:txBody>
                  <a:tcPr/>
                </a:tc>
              </a:tr>
            </a:tbl>
          </a:graphicData>
        </a:graphic>
      </p:graphicFrame>
      <p:sp>
        <p:nvSpPr>
          <p:cNvPr id="5" name="TextBox 4"/>
          <p:cNvSpPr txBox="1"/>
          <p:nvPr/>
        </p:nvSpPr>
        <p:spPr>
          <a:xfrm>
            <a:off x="609600" y="1371600"/>
            <a:ext cx="7848600" cy="1569660"/>
          </a:xfrm>
          <a:prstGeom prst="rect">
            <a:avLst/>
          </a:prstGeom>
          <a:noFill/>
        </p:spPr>
        <p:txBody>
          <a:bodyPr wrap="square" rtlCol="0">
            <a:spAutoFit/>
          </a:bodyPr>
          <a:lstStyle/>
          <a:p>
            <a:r>
              <a:rPr lang="en-US" sz="2400" dirty="0" smtClean="0"/>
              <a:t>Calculate the volume of a gas at STP if 502 </a:t>
            </a:r>
            <a:r>
              <a:rPr lang="en-US" sz="2400" dirty="0" err="1" smtClean="0"/>
              <a:t>mL</a:t>
            </a:r>
            <a:r>
              <a:rPr lang="en-US" sz="2400" dirty="0" smtClean="0"/>
              <a:t> of the gas are collected at 29.7 C and 96.0 </a:t>
            </a:r>
            <a:r>
              <a:rPr lang="en-US" sz="2400" dirty="0" err="1" smtClean="0"/>
              <a:t>kPa</a:t>
            </a:r>
            <a:endParaRPr lang="en-US" sz="2400" dirty="0" smtClean="0"/>
          </a:p>
          <a:p>
            <a:pPr>
              <a:buFont typeface="Arial" pitchFamily="34" charset="0"/>
              <a:buChar char="•"/>
            </a:pPr>
            <a:r>
              <a:rPr lang="en-US" sz="2400" dirty="0" smtClean="0"/>
              <a:t>Convert Celsius to Kelvin temps. ( 29.7 + 273 = 302.7)</a:t>
            </a:r>
          </a:p>
          <a:p>
            <a:pPr>
              <a:buFont typeface="Arial" pitchFamily="34" charset="0"/>
              <a:buChar char="•"/>
            </a:pPr>
            <a:r>
              <a:rPr lang="en-US" sz="2400" dirty="0" smtClean="0"/>
              <a:t>Organize the data in the table.</a:t>
            </a:r>
          </a:p>
        </p:txBody>
      </p:sp>
      <p:sp>
        <p:nvSpPr>
          <p:cNvPr id="6" name="TextBox 5"/>
          <p:cNvSpPr txBox="1"/>
          <p:nvPr/>
        </p:nvSpPr>
        <p:spPr>
          <a:xfrm>
            <a:off x="533400" y="4800600"/>
            <a:ext cx="7924800" cy="1569660"/>
          </a:xfrm>
          <a:prstGeom prst="rect">
            <a:avLst/>
          </a:prstGeom>
          <a:noFill/>
        </p:spPr>
        <p:txBody>
          <a:bodyPr wrap="square" rtlCol="0">
            <a:spAutoFit/>
          </a:bodyPr>
          <a:lstStyle/>
          <a:p>
            <a:r>
              <a:rPr lang="en-US" sz="2400" dirty="0" smtClean="0"/>
              <a:t>Calculate:</a:t>
            </a:r>
          </a:p>
          <a:p>
            <a:r>
              <a:rPr lang="en-US" sz="2400" dirty="0" smtClean="0"/>
              <a:t>	 V</a:t>
            </a:r>
            <a:r>
              <a:rPr lang="en-US" sz="2400" baseline="-25000" dirty="0" smtClean="0"/>
              <a:t>2</a:t>
            </a:r>
            <a:r>
              <a:rPr lang="en-US" sz="2400" dirty="0" smtClean="0"/>
              <a:t> =V</a:t>
            </a:r>
            <a:r>
              <a:rPr lang="en-US" sz="2400" baseline="-25000" dirty="0" smtClean="0"/>
              <a:t>1</a:t>
            </a:r>
            <a:r>
              <a:rPr lang="en-US" sz="2400" dirty="0" smtClean="0"/>
              <a:t>(P</a:t>
            </a:r>
            <a:r>
              <a:rPr lang="en-US" sz="2400" baseline="-25000" dirty="0" smtClean="0"/>
              <a:t>1</a:t>
            </a:r>
            <a:r>
              <a:rPr lang="en-US" sz="2400" dirty="0" smtClean="0"/>
              <a:t>/P</a:t>
            </a:r>
            <a:r>
              <a:rPr lang="en-US" sz="2400" baseline="-25000" dirty="0" smtClean="0"/>
              <a:t>2</a:t>
            </a:r>
            <a:r>
              <a:rPr lang="en-US" sz="2400" dirty="0" smtClean="0"/>
              <a:t>)(T</a:t>
            </a:r>
            <a:r>
              <a:rPr lang="en-US" sz="2400" baseline="-25000" dirty="0" smtClean="0"/>
              <a:t>2</a:t>
            </a:r>
            <a:r>
              <a:rPr lang="en-US" sz="2400" dirty="0" smtClean="0"/>
              <a:t>/T</a:t>
            </a:r>
            <a:r>
              <a:rPr lang="en-US" sz="2400" baseline="-25000" dirty="0" smtClean="0"/>
              <a:t>1</a:t>
            </a:r>
            <a:r>
              <a:rPr lang="en-US" sz="2400" dirty="0" smtClean="0"/>
              <a:t>)</a:t>
            </a:r>
          </a:p>
          <a:p>
            <a:r>
              <a:rPr lang="en-US" sz="2400" dirty="0" smtClean="0"/>
              <a:t>        V</a:t>
            </a:r>
            <a:r>
              <a:rPr lang="en-US" sz="2400" baseline="-25000" dirty="0" smtClean="0"/>
              <a:t>2</a:t>
            </a:r>
            <a:r>
              <a:rPr lang="en-US" sz="2400" dirty="0" smtClean="0"/>
              <a:t> = 502 </a:t>
            </a:r>
            <a:r>
              <a:rPr lang="en-US" sz="2400" dirty="0" err="1" smtClean="0"/>
              <a:t>mL</a:t>
            </a:r>
            <a:r>
              <a:rPr lang="en-US" sz="2400" dirty="0" smtClean="0"/>
              <a:t> ( 96.0kPa/ 101.3kPa) (273K/ 302.7k) </a:t>
            </a:r>
          </a:p>
          <a:p>
            <a:r>
              <a:rPr lang="en-US" sz="2400" b="1" dirty="0" smtClean="0"/>
              <a:t>        V</a:t>
            </a:r>
            <a:r>
              <a:rPr lang="en-US" sz="2400" b="1" baseline="-25000" dirty="0" smtClean="0"/>
              <a:t>2</a:t>
            </a:r>
            <a:r>
              <a:rPr lang="en-US" sz="2400" b="1" dirty="0" smtClean="0"/>
              <a:t> = 429 </a:t>
            </a:r>
            <a:r>
              <a:rPr lang="en-US" sz="2400" b="1" dirty="0" err="1" smtClean="0"/>
              <a:t>mL</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additive="base">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Gas Pressure</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r>
              <a:rPr lang="en-US" dirty="0" smtClean="0"/>
              <a:t>Gas Pressure is related to the mass of the gas and to the motion of the gas particles</a:t>
            </a:r>
          </a:p>
          <a:p>
            <a:r>
              <a:rPr lang="en-US" dirty="0" smtClean="0"/>
              <a:t>Gas molecules move and bounce off the walls of their container</a:t>
            </a:r>
          </a:p>
          <a:p>
            <a:pPr lvl="1"/>
            <a:r>
              <a:rPr lang="en-US" dirty="0" smtClean="0"/>
              <a:t>These collisions cause gas pressure</a:t>
            </a:r>
          </a:p>
          <a:p>
            <a:r>
              <a:rPr lang="en-US" dirty="0" smtClean="0"/>
              <a:t>Pressure is a force per unit area</a:t>
            </a:r>
          </a:p>
          <a:p>
            <a:pPr lvl="1"/>
            <a:r>
              <a:rPr lang="en-US" dirty="0" smtClean="0"/>
              <a:t>Standard Units of pressure = Pascal(Pa) </a:t>
            </a:r>
          </a:p>
          <a:p>
            <a:pPr lvl="1"/>
            <a:r>
              <a:rPr lang="en-US" dirty="0" smtClean="0"/>
              <a:t>1 Pa is the pressure of 1 Newton per square meter (N/m</a:t>
            </a:r>
            <a:r>
              <a:rPr lang="en-US" baseline="30000" dirty="0" smtClean="0"/>
              <a:t>2</a:t>
            </a:r>
            <a:r>
              <a:rPr lang="en-US" dirty="0" smtClean="0"/>
              <a:t>)</a:t>
            </a:r>
          </a:p>
          <a:p>
            <a:pPr lvl="2"/>
            <a:r>
              <a:rPr lang="en-US" dirty="0" smtClean="0"/>
              <a:t>Normal air pressure at sea level is 101.325 kilopascals (</a:t>
            </a:r>
            <a:r>
              <a:rPr lang="en-US" dirty="0" err="1" smtClean="0"/>
              <a:t>kPa</a:t>
            </a:r>
            <a:r>
              <a:rPr lang="en-US" dirty="0" smtClean="0"/>
              <a:t>)</a:t>
            </a:r>
          </a:p>
          <a:p>
            <a:pPr lvl="2"/>
            <a:r>
              <a:rPr lang="en-US" dirty="0" smtClean="0"/>
              <a:t>101.325 </a:t>
            </a:r>
            <a:r>
              <a:rPr lang="en-US" dirty="0" err="1" smtClean="0"/>
              <a:t>kPa</a:t>
            </a:r>
            <a:r>
              <a:rPr lang="en-US" dirty="0" smtClean="0"/>
              <a:t> = 760mm Hg, 1kPa = 7.5 mm Hg (1 </a:t>
            </a:r>
            <a:r>
              <a:rPr lang="en-US" dirty="0" err="1" smtClean="0"/>
              <a:t>kPa</a:t>
            </a:r>
            <a:r>
              <a:rPr lang="en-US" dirty="0" smtClean="0"/>
              <a:t>=1000Pa)</a:t>
            </a:r>
          </a:p>
          <a:p>
            <a:pPr lvl="1"/>
            <a:r>
              <a:rPr lang="en-US" dirty="0" smtClean="0"/>
              <a:t>Other units of pressure, Atmosphere or psi</a:t>
            </a:r>
          </a:p>
          <a:p>
            <a:pPr lvl="2"/>
            <a:r>
              <a:rPr lang="en-US" dirty="0" smtClean="0"/>
              <a:t>1.00 </a:t>
            </a:r>
            <a:r>
              <a:rPr lang="en-US" dirty="0" err="1" smtClean="0"/>
              <a:t>atm</a:t>
            </a:r>
            <a:r>
              <a:rPr lang="en-US" dirty="0" smtClean="0"/>
              <a:t> = 760 mm Hg = 101.325 </a:t>
            </a:r>
            <a:r>
              <a:rPr lang="en-US" dirty="0" err="1" smtClean="0"/>
              <a:t>kPa</a:t>
            </a:r>
            <a:r>
              <a:rPr lang="en-US" dirty="0" smtClean="0"/>
              <a:t> =14.7 psi</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this on your own!</a:t>
            </a:r>
            <a:endParaRPr lang="en-US" dirty="0"/>
          </a:p>
        </p:txBody>
      </p:sp>
      <p:sp>
        <p:nvSpPr>
          <p:cNvPr id="3" name="Content Placeholder 2"/>
          <p:cNvSpPr>
            <a:spLocks noGrp="1"/>
          </p:cNvSpPr>
          <p:nvPr>
            <p:ph idx="1"/>
          </p:nvPr>
        </p:nvSpPr>
        <p:spPr>
          <a:xfrm>
            <a:off x="457200" y="1524000"/>
            <a:ext cx="8229600" cy="4602163"/>
          </a:xfrm>
        </p:spPr>
        <p:txBody>
          <a:bodyPr/>
          <a:lstStyle/>
          <a:p>
            <a:r>
              <a:rPr lang="en-US" dirty="0" smtClean="0"/>
              <a:t>If 400 ml of oxygen are collected at 20.0C, and the atmospheric pressure is 94.7 </a:t>
            </a:r>
            <a:r>
              <a:rPr lang="en-US" dirty="0" err="1" smtClean="0"/>
              <a:t>kPa</a:t>
            </a:r>
            <a:r>
              <a:rPr lang="en-US" dirty="0" smtClean="0"/>
              <a:t>, what is the volume of the oxygen at STP?</a:t>
            </a:r>
          </a:p>
          <a:p>
            <a:endParaRPr lang="en-US" dirty="0" smtClean="0"/>
          </a:p>
          <a:p>
            <a:endParaRPr lang="en-US" dirty="0" smtClean="0"/>
          </a:p>
          <a:p>
            <a:pPr>
              <a:buNone/>
            </a:pPr>
            <a:r>
              <a:rPr lang="en-US" dirty="0" smtClean="0"/>
              <a:t>V</a:t>
            </a:r>
            <a:r>
              <a:rPr lang="en-US" baseline="-25000" dirty="0" smtClean="0"/>
              <a:t>2</a:t>
            </a:r>
            <a:r>
              <a:rPr lang="en-US" dirty="0" smtClean="0"/>
              <a:t> =V</a:t>
            </a:r>
            <a:r>
              <a:rPr lang="en-US" baseline="-25000" dirty="0" smtClean="0"/>
              <a:t>1</a:t>
            </a:r>
            <a:r>
              <a:rPr lang="en-US" dirty="0" smtClean="0"/>
              <a:t>(P</a:t>
            </a:r>
            <a:r>
              <a:rPr lang="en-US" baseline="-25000" dirty="0" smtClean="0"/>
              <a:t>1</a:t>
            </a:r>
            <a:r>
              <a:rPr lang="en-US" dirty="0" smtClean="0"/>
              <a:t>/P</a:t>
            </a:r>
            <a:r>
              <a:rPr lang="en-US" baseline="-25000" dirty="0" smtClean="0"/>
              <a:t>2</a:t>
            </a:r>
            <a:r>
              <a:rPr lang="en-US" dirty="0" smtClean="0"/>
              <a:t>)(T</a:t>
            </a:r>
            <a:r>
              <a:rPr lang="en-US" baseline="-25000" dirty="0" smtClean="0"/>
              <a:t>2</a:t>
            </a:r>
            <a:r>
              <a:rPr lang="en-US" dirty="0" smtClean="0"/>
              <a:t>/T</a:t>
            </a:r>
            <a:r>
              <a:rPr lang="en-US" baseline="-25000" dirty="0" smtClean="0"/>
              <a:t>1</a:t>
            </a:r>
            <a:r>
              <a:rPr lang="en-US" dirty="0" smtClean="0"/>
              <a:t>)</a:t>
            </a:r>
          </a:p>
          <a:p>
            <a:pPr>
              <a:buNone/>
            </a:pPr>
            <a:r>
              <a:rPr lang="en-US" dirty="0" smtClean="0"/>
              <a:t>     = 400 </a:t>
            </a:r>
            <a:r>
              <a:rPr lang="en-US" dirty="0" err="1" smtClean="0"/>
              <a:t>mL</a:t>
            </a:r>
            <a:r>
              <a:rPr lang="en-US" dirty="0" smtClean="0"/>
              <a:t> (94.7 </a:t>
            </a:r>
            <a:r>
              <a:rPr lang="en-US" dirty="0" err="1" smtClean="0"/>
              <a:t>kPa</a:t>
            </a:r>
            <a:r>
              <a:rPr lang="en-US" dirty="0" smtClean="0"/>
              <a:t>/101.3 </a:t>
            </a:r>
            <a:r>
              <a:rPr lang="en-US" dirty="0" err="1" smtClean="0"/>
              <a:t>kPa</a:t>
            </a:r>
            <a:r>
              <a:rPr lang="en-US" dirty="0" smtClean="0"/>
              <a:t>) (273 k/293 K)</a:t>
            </a:r>
          </a:p>
          <a:p>
            <a:pPr>
              <a:buNone/>
            </a:pPr>
            <a:r>
              <a:rPr lang="en-US" dirty="0" smtClean="0"/>
              <a:t>     = 348 </a:t>
            </a:r>
            <a:r>
              <a:rPr lang="en-US" dirty="0" err="1" smtClean="0"/>
              <a:t>mL</a:t>
            </a:r>
            <a:endParaRPr lang="en-US" dirty="0" smtClean="0"/>
          </a:p>
        </p:txBody>
      </p:sp>
      <p:graphicFrame>
        <p:nvGraphicFramePr>
          <p:cNvPr id="4" name="Table 3"/>
          <p:cNvGraphicFramePr>
            <a:graphicFrameLocks noGrp="1"/>
          </p:cNvGraphicFramePr>
          <p:nvPr/>
        </p:nvGraphicFramePr>
        <p:xfrm>
          <a:off x="1752600" y="3048000"/>
          <a:ext cx="6096000" cy="1371600"/>
        </p:xfrm>
        <a:graphic>
          <a:graphicData uri="http://schemas.openxmlformats.org/drawingml/2006/table">
            <a:tbl>
              <a:tblPr firstRow="1" bandRow="1">
                <a:tableStyleId>{5C22544A-7EE6-4342-B048-85BDC9FD1C3A}</a:tableStyleId>
              </a:tblPr>
              <a:tblGrid>
                <a:gridCol w="1524000"/>
                <a:gridCol w="1524000"/>
                <a:gridCol w="1524000"/>
                <a:gridCol w="1524000"/>
              </a:tblGrid>
              <a:tr h="457200">
                <a:tc>
                  <a:txBody>
                    <a:bodyPr/>
                    <a:lstStyle/>
                    <a:p>
                      <a:r>
                        <a:rPr lang="en-US" sz="1200" dirty="0" smtClean="0"/>
                        <a:t>Value</a:t>
                      </a:r>
                      <a:endParaRPr lang="en-US" sz="1200" dirty="0"/>
                    </a:p>
                  </a:txBody>
                  <a:tcPr/>
                </a:tc>
                <a:tc>
                  <a:txBody>
                    <a:bodyPr/>
                    <a:lstStyle/>
                    <a:p>
                      <a:r>
                        <a:rPr lang="en-US" sz="1200" dirty="0" smtClean="0"/>
                        <a:t>Old Conditions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New Conditions</a:t>
                      </a:r>
                    </a:p>
                  </a:txBody>
                  <a:tcPr/>
                </a:tc>
                <a:tc>
                  <a:txBody>
                    <a:bodyPr/>
                    <a:lstStyle/>
                    <a:p>
                      <a:r>
                        <a:rPr lang="en-US" sz="1200" dirty="0" smtClean="0"/>
                        <a:t>What happens to gas Volume?</a:t>
                      </a:r>
                      <a:endParaRPr lang="en-US" sz="1200" dirty="0"/>
                    </a:p>
                  </a:txBody>
                  <a:tcPr/>
                </a:tc>
              </a:tr>
              <a:tr h="370840">
                <a:tc>
                  <a:txBody>
                    <a:bodyPr/>
                    <a:lstStyle/>
                    <a:p>
                      <a:r>
                        <a:rPr lang="en-US" dirty="0" smtClean="0"/>
                        <a:t>P</a:t>
                      </a:r>
                    </a:p>
                    <a:p>
                      <a:r>
                        <a:rPr lang="en-US" dirty="0" smtClean="0"/>
                        <a:t>V</a:t>
                      </a:r>
                    </a:p>
                    <a:p>
                      <a:r>
                        <a:rPr lang="en-US" dirty="0" smtClean="0"/>
                        <a:t>T</a:t>
                      </a:r>
                      <a:endParaRPr lang="en-US" dirty="0"/>
                    </a:p>
                  </a:txBody>
                  <a:tcPr/>
                </a:tc>
                <a:tc>
                  <a:txBody>
                    <a:bodyPr/>
                    <a:lstStyle/>
                    <a:p>
                      <a:r>
                        <a:rPr lang="en-US" dirty="0" smtClean="0"/>
                        <a:t>94.7 </a:t>
                      </a:r>
                      <a:r>
                        <a:rPr lang="en-US" dirty="0" err="1" smtClean="0"/>
                        <a:t>kPa</a:t>
                      </a:r>
                      <a:endParaRPr lang="en-US" dirty="0" smtClean="0"/>
                    </a:p>
                    <a:p>
                      <a:r>
                        <a:rPr lang="en-US" dirty="0" smtClean="0"/>
                        <a:t>400. </a:t>
                      </a:r>
                      <a:r>
                        <a:rPr lang="en-US" dirty="0" err="1" smtClean="0"/>
                        <a:t>mL</a:t>
                      </a:r>
                      <a:endParaRPr lang="en-US" dirty="0" smtClean="0"/>
                    </a:p>
                    <a:p>
                      <a:r>
                        <a:rPr lang="en-US" dirty="0" smtClean="0"/>
                        <a:t>293 K</a:t>
                      </a:r>
                      <a:endParaRPr lang="en-US" dirty="0"/>
                    </a:p>
                  </a:txBody>
                  <a:tcPr/>
                </a:tc>
                <a:tc>
                  <a:txBody>
                    <a:bodyPr/>
                    <a:lstStyle/>
                    <a:p>
                      <a:r>
                        <a:rPr lang="en-US" dirty="0" smtClean="0"/>
                        <a:t>101.3 </a:t>
                      </a:r>
                      <a:r>
                        <a:rPr lang="en-US" dirty="0" err="1" smtClean="0"/>
                        <a:t>kPa</a:t>
                      </a:r>
                      <a:endParaRPr lang="en-US" dirty="0" smtClean="0"/>
                    </a:p>
                    <a:p>
                      <a:r>
                        <a:rPr lang="en-US" dirty="0" smtClean="0"/>
                        <a:t>?</a:t>
                      </a:r>
                    </a:p>
                    <a:p>
                      <a:r>
                        <a:rPr lang="en-US" dirty="0" smtClean="0"/>
                        <a:t>273 K</a:t>
                      </a:r>
                      <a:endParaRPr lang="en-US" dirty="0"/>
                    </a:p>
                  </a:txBody>
                  <a:tcPr/>
                </a:tc>
                <a:tc>
                  <a:txBody>
                    <a:bodyPr/>
                    <a:lstStyle/>
                    <a:p>
                      <a:r>
                        <a:rPr lang="en-US" dirty="0" smtClean="0"/>
                        <a:t>Decrease</a:t>
                      </a:r>
                    </a:p>
                    <a:p>
                      <a:r>
                        <a:rPr lang="en-US" dirty="0" smtClean="0"/>
                        <a:t>?</a:t>
                      </a:r>
                    </a:p>
                    <a:p>
                      <a:r>
                        <a:rPr lang="en-US" dirty="0" smtClean="0"/>
                        <a:t>Decrease</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686800" cy="1143000"/>
          </a:xfrm>
        </p:spPr>
        <p:txBody>
          <a:bodyPr>
            <a:normAutofit fontScale="90000"/>
          </a:bodyPr>
          <a:lstStyle/>
          <a:p>
            <a:r>
              <a:rPr lang="en-US" dirty="0" smtClean="0"/>
              <a:t>Homework: Complete Handout, Pg 78-79</a:t>
            </a:r>
            <a:endParaRPr lang="en-US" dirty="0"/>
          </a:p>
        </p:txBody>
      </p:sp>
      <p:sp>
        <p:nvSpPr>
          <p:cNvPr id="3" name="Content Placeholder 2"/>
          <p:cNvSpPr>
            <a:spLocks noGrp="1"/>
          </p:cNvSpPr>
          <p:nvPr>
            <p:ph idx="1"/>
          </p:nvPr>
        </p:nvSpPr>
        <p:spPr/>
        <p:txBody>
          <a:bodyPr/>
          <a:lstStyle/>
          <a:p>
            <a:r>
              <a:rPr lang="en-US" dirty="0" smtClean="0"/>
              <a:t>#’s 10-14, all parts</a:t>
            </a:r>
          </a:p>
          <a:p>
            <a:r>
              <a:rPr lang="en-US" dirty="0" smtClean="0"/>
              <a:t>Show all of your work</a:t>
            </a:r>
          </a:p>
          <a:p>
            <a:r>
              <a:rPr lang="en-US" dirty="0" smtClean="0"/>
              <a:t>label all of your units</a:t>
            </a:r>
          </a:p>
          <a:p>
            <a:r>
              <a:rPr lang="en-US" dirty="0" smtClean="0"/>
              <a:t>DUE TOMORROW!!!</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Gay- </a:t>
            </a:r>
            <a:r>
              <a:rPr lang="en-US" dirty="0" err="1" smtClean="0"/>
              <a:t>Lussac’s</a:t>
            </a:r>
            <a:r>
              <a:rPr lang="en-US" dirty="0" smtClean="0"/>
              <a:t> Law: relates Temperature and pressure</a:t>
            </a:r>
            <a:endParaRPr lang="en-US" dirty="0"/>
          </a:p>
        </p:txBody>
      </p:sp>
      <p:sp>
        <p:nvSpPr>
          <p:cNvPr id="3" name="Content Placeholder 2"/>
          <p:cNvSpPr>
            <a:spLocks noGrp="1"/>
          </p:cNvSpPr>
          <p:nvPr>
            <p:ph idx="1"/>
          </p:nvPr>
        </p:nvSpPr>
        <p:spPr/>
        <p:txBody>
          <a:bodyPr/>
          <a:lstStyle/>
          <a:p>
            <a:r>
              <a:rPr lang="en-US" dirty="0" smtClean="0"/>
              <a:t>The Pressure of a gas is </a:t>
            </a:r>
            <a:r>
              <a:rPr lang="en-US" u="sng" dirty="0" smtClean="0"/>
              <a:t>DIRECTLY proportional </a:t>
            </a:r>
            <a:r>
              <a:rPr lang="en-US" dirty="0" smtClean="0"/>
              <a:t>to the absolute temperature when the volume is unchanged.</a:t>
            </a:r>
          </a:p>
          <a:p>
            <a:r>
              <a:rPr lang="en-US" dirty="0" smtClean="0"/>
              <a:t>P</a:t>
            </a:r>
            <a:r>
              <a:rPr lang="en-US" baseline="-25000" dirty="0" smtClean="0"/>
              <a:t>1</a:t>
            </a:r>
            <a:r>
              <a:rPr lang="en-US" dirty="0" smtClean="0"/>
              <a:t>T</a:t>
            </a:r>
            <a:r>
              <a:rPr lang="en-US" baseline="-25000" dirty="0" smtClean="0"/>
              <a:t>2</a:t>
            </a:r>
            <a:r>
              <a:rPr lang="en-US" dirty="0" smtClean="0"/>
              <a:t>=P</a:t>
            </a:r>
            <a:r>
              <a:rPr lang="en-US" baseline="-25000" dirty="0" smtClean="0"/>
              <a:t>2</a:t>
            </a:r>
            <a:r>
              <a:rPr lang="en-US" dirty="0" smtClean="0"/>
              <a:t>T</a:t>
            </a:r>
            <a:r>
              <a:rPr lang="en-US" baseline="-25000" dirty="0" smtClean="0"/>
              <a:t>1</a:t>
            </a:r>
            <a:r>
              <a:rPr lang="en-US" dirty="0" smtClean="0"/>
              <a:t>  or  </a:t>
            </a:r>
            <a:r>
              <a:rPr lang="en-US" u="sng" dirty="0" smtClean="0"/>
              <a:t>P</a:t>
            </a:r>
            <a:r>
              <a:rPr lang="en-US" u="sng" baseline="-25000" dirty="0" smtClean="0"/>
              <a:t>1</a:t>
            </a:r>
            <a:r>
              <a:rPr lang="en-US" dirty="0" smtClean="0"/>
              <a:t>  </a:t>
            </a:r>
            <a:r>
              <a:rPr lang="en-US" baseline="-42000" dirty="0" smtClean="0"/>
              <a:t>=</a:t>
            </a:r>
            <a:r>
              <a:rPr lang="en-US" dirty="0" smtClean="0"/>
              <a:t>  </a:t>
            </a:r>
            <a:r>
              <a:rPr lang="en-US" u="sng" dirty="0" smtClean="0"/>
              <a:t>P</a:t>
            </a:r>
            <a:r>
              <a:rPr lang="en-US" u="sng" baseline="-25000" dirty="0" smtClean="0"/>
              <a:t>2</a:t>
            </a:r>
          </a:p>
          <a:p>
            <a:pPr>
              <a:spcBef>
                <a:spcPts val="0"/>
              </a:spcBef>
              <a:buNone/>
            </a:pPr>
            <a:r>
              <a:rPr lang="en-US" baseline="-25000" dirty="0" smtClean="0"/>
              <a:t>                                         </a:t>
            </a:r>
            <a:r>
              <a:rPr lang="en-US" dirty="0" smtClean="0"/>
              <a:t> T</a:t>
            </a:r>
            <a:r>
              <a:rPr lang="en-US" baseline="-25000" dirty="0" smtClean="0"/>
              <a:t>1</a:t>
            </a:r>
            <a:r>
              <a:rPr lang="en-US" dirty="0" smtClean="0"/>
              <a:t>      T</a:t>
            </a:r>
            <a:r>
              <a:rPr lang="en-US" baseline="-25000" dirty="0" smtClean="0"/>
              <a:t>2</a:t>
            </a:r>
            <a:r>
              <a:rPr lang="en-US" dirty="0" smtClean="0"/>
              <a:t> </a:t>
            </a:r>
          </a:p>
          <a:p>
            <a:pPr>
              <a:spcBef>
                <a:spcPts val="0"/>
              </a:spcBef>
            </a:pPr>
            <a:r>
              <a:rPr lang="en-US" dirty="0" smtClean="0"/>
              <a:t>When temp increases, pressure increases</a:t>
            </a:r>
          </a:p>
          <a:p>
            <a:pPr>
              <a:spcBef>
                <a:spcPts val="0"/>
              </a:spcBef>
            </a:pPr>
            <a:r>
              <a:rPr lang="en-US" dirty="0" smtClean="0"/>
              <a:t>Must use Kelvin temperatures!</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Gay- </a:t>
            </a:r>
            <a:r>
              <a:rPr lang="en-US" dirty="0" err="1" smtClean="0"/>
              <a:t>Lussac’s</a:t>
            </a:r>
            <a:r>
              <a:rPr lang="en-US" dirty="0" smtClean="0"/>
              <a:t> Law Example</a:t>
            </a:r>
            <a:endParaRPr lang="en-US" dirty="0"/>
          </a:p>
        </p:txBody>
      </p:sp>
      <p:sp>
        <p:nvSpPr>
          <p:cNvPr id="3" name="Content Placeholder 2"/>
          <p:cNvSpPr>
            <a:spLocks noGrp="1"/>
          </p:cNvSpPr>
          <p:nvPr>
            <p:ph idx="1"/>
          </p:nvPr>
        </p:nvSpPr>
        <p:spPr>
          <a:xfrm>
            <a:off x="228600" y="1600200"/>
            <a:ext cx="8686800" cy="4525963"/>
          </a:xfrm>
        </p:spPr>
        <p:txBody>
          <a:bodyPr/>
          <a:lstStyle/>
          <a:p>
            <a:pPr>
              <a:buNone/>
            </a:pPr>
            <a:r>
              <a:rPr lang="en-US" dirty="0" smtClean="0"/>
              <a:t>A cylinder of gas has a pressure of 4.40 </a:t>
            </a:r>
            <a:r>
              <a:rPr lang="en-US" dirty="0" err="1" smtClean="0"/>
              <a:t>atm</a:t>
            </a:r>
            <a:r>
              <a:rPr lang="en-US" dirty="0" smtClean="0"/>
              <a:t> at 25 C. At what temperature, in Celsius, will it reach a pressure of 6.50 </a:t>
            </a:r>
            <a:r>
              <a:rPr lang="en-US" dirty="0" err="1" smtClean="0"/>
              <a:t>atm</a:t>
            </a:r>
            <a:r>
              <a:rPr lang="en-US" dirty="0" smtClean="0"/>
              <a:t>?</a:t>
            </a:r>
          </a:p>
          <a:p>
            <a:pPr>
              <a:buNone/>
            </a:pPr>
            <a:r>
              <a:rPr lang="en-US" dirty="0" smtClean="0"/>
              <a:t>P</a:t>
            </a:r>
            <a:r>
              <a:rPr lang="en-US" baseline="-25000" dirty="0" smtClean="0"/>
              <a:t>1</a:t>
            </a:r>
            <a:r>
              <a:rPr lang="en-US" dirty="0" smtClean="0"/>
              <a:t> = 4.40atm</a:t>
            </a:r>
            <a:r>
              <a:rPr lang="en-US" baseline="-25000" dirty="0" smtClean="0"/>
              <a:t>                                               </a:t>
            </a:r>
            <a:r>
              <a:rPr lang="en-US" dirty="0" smtClean="0"/>
              <a:t>P</a:t>
            </a:r>
            <a:r>
              <a:rPr lang="en-US" baseline="-25000" dirty="0" smtClean="0"/>
              <a:t>1</a:t>
            </a:r>
            <a:r>
              <a:rPr lang="en-US" dirty="0" smtClean="0"/>
              <a:t>T</a:t>
            </a:r>
            <a:r>
              <a:rPr lang="en-US" baseline="-25000" dirty="0" smtClean="0"/>
              <a:t>2</a:t>
            </a:r>
            <a:r>
              <a:rPr lang="en-US" dirty="0" smtClean="0"/>
              <a:t>=P</a:t>
            </a:r>
            <a:r>
              <a:rPr lang="en-US" baseline="-25000" dirty="0" smtClean="0"/>
              <a:t>2</a:t>
            </a:r>
            <a:r>
              <a:rPr lang="en-US" dirty="0" smtClean="0"/>
              <a:t>T</a:t>
            </a:r>
            <a:r>
              <a:rPr lang="en-US" baseline="-25000" dirty="0" smtClean="0"/>
              <a:t>1</a:t>
            </a:r>
          </a:p>
          <a:p>
            <a:pPr>
              <a:spcBef>
                <a:spcPts val="0"/>
              </a:spcBef>
              <a:buNone/>
            </a:pPr>
            <a:r>
              <a:rPr lang="en-US" dirty="0" smtClean="0"/>
              <a:t>T</a:t>
            </a:r>
            <a:r>
              <a:rPr lang="en-US" baseline="-25000" dirty="0" smtClean="0"/>
              <a:t>2</a:t>
            </a:r>
            <a:r>
              <a:rPr lang="en-US" dirty="0" smtClean="0"/>
              <a:t>=  ? K and ?C                   </a:t>
            </a:r>
            <a:r>
              <a:rPr lang="en-US" u="sng" dirty="0" smtClean="0"/>
              <a:t>298 X 6.50 </a:t>
            </a:r>
            <a:r>
              <a:rPr lang="en-US" u="sng" dirty="0" err="1" smtClean="0"/>
              <a:t>atm</a:t>
            </a:r>
            <a:r>
              <a:rPr lang="en-US" u="sng" dirty="0" smtClean="0"/>
              <a:t> </a:t>
            </a:r>
            <a:r>
              <a:rPr lang="en-US" dirty="0" smtClean="0"/>
              <a:t>= 440 K</a:t>
            </a:r>
          </a:p>
          <a:p>
            <a:pPr>
              <a:spcBef>
                <a:spcPts val="0"/>
              </a:spcBef>
              <a:buNone/>
            </a:pPr>
            <a:r>
              <a:rPr lang="en-US" dirty="0" smtClean="0"/>
              <a:t>P</a:t>
            </a:r>
            <a:r>
              <a:rPr lang="en-US" baseline="-25000" dirty="0" smtClean="0"/>
              <a:t>2</a:t>
            </a:r>
            <a:r>
              <a:rPr lang="en-US" dirty="0" smtClean="0"/>
              <a:t> = 6.50 </a:t>
            </a:r>
            <a:r>
              <a:rPr lang="en-US" dirty="0" err="1" smtClean="0"/>
              <a:t>atm</a:t>
            </a:r>
            <a:r>
              <a:rPr lang="en-US" dirty="0" smtClean="0"/>
              <a:t>                            4.40 </a:t>
            </a:r>
            <a:r>
              <a:rPr lang="en-US" dirty="0" err="1" smtClean="0"/>
              <a:t>atm</a:t>
            </a:r>
            <a:endParaRPr lang="en-US" baseline="-25000" dirty="0" smtClean="0"/>
          </a:p>
          <a:p>
            <a:pPr>
              <a:buNone/>
            </a:pPr>
            <a:r>
              <a:rPr lang="en-US" dirty="0" smtClean="0"/>
              <a:t>T</a:t>
            </a:r>
            <a:r>
              <a:rPr lang="en-US" baseline="-25000" dirty="0" smtClean="0"/>
              <a:t>1</a:t>
            </a:r>
            <a:r>
              <a:rPr lang="en-US" dirty="0" smtClean="0"/>
              <a:t> = 25+273=298 K     440.K = (440. – 273) C =</a:t>
            </a:r>
            <a:r>
              <a:rPr lang="en-US" b="1" dirty="0" smtClean="0"/>
              <a:t>167°C</a:t>
            </a:r>
            <a:r>
              <a:rPr lang="en-US" dirty="0" smtClean="0"/>
              <a:t>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Practice Problems; Gay- </a:t>
            </a:r>
            <a:r>
              <a:rPr lang="en-US" dirty="0" err="1" smtClean="0"/>
              <a:t>Lussac’s</a:t>
            </a:r>
            <a:r>
              <a:rPr lang="en-US" dirty="0" smtClean="0"/>
              <a:t> Law</a:t>
            </a:r>
            <a:endParaRPr lang="en-US" dirty="0"/>
          </a:p>
        </p:txBody>
      </p:sp>
      <p:sp>
        <p:nvSpPr>
          <p:cNvPr id="3" name="Content Placeholder 2"/>
          <p:cNvSpPr>
            <a:spLocks noGrp="1"/>
          </p:cNvSpPr>
          <p:nvPr>
            <p:ph idx="1"/>
          </p:nvPr>
        </p:nvSpPr>
        <p:spPr/>
        <p:txBody>
          <a:bodyPr/>
          <a:lstStyle/>
          <a:p>
            <a:r>
              <a:rPr lang="en-US" b="1" dirty="0" smtClean="0"/>
              <a:t>Complete</a:t>
            </a:r>
            <a:r>
              <a:rPr lang="en-US" dirty="0" smtClean="0"/>
              <a:t> the problem solving packet, Pg20-24, problems 1-3 all parts</a:t>
            </a:r>
          </a:p>
          <a:p>
            <a:r>
              <a:rPr lang="en-US" dirty="0" smtClean="0"/>
              <a:t>Show all work</a:t>
            </a:r>
          </a:p>
          <a:p>
            <a:r>
              <a:rPr lang="en-US" dirty="0" smtClean="0"/>
              <a:t>Label all units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Avogadro’s Law; relates volume to moles</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u="sng" dirty="0" smtClean="0"/>
              <a:t>Avogadro's Law states</a:t>
            </a:r>
            <a:r>
              <a:rPr lang="en-US" dirty="0" smtClean="0"/>
              <a:t>: for a gas at constant temperature and pressure, the volume is directly proportional to the number of moles of gas.</a:t>
            </a:r>
          </a:p>
          <a:p>
            <a:r>
              <a:rPr lang="en-US" dirty="0" smtClean="0"/>
              <a:t>Avogadro's law relates the quantity of a gas and its volume. </a:t>
            </a:r>
          </a:p>
          <a:p>
            <a:r>
              <a:rPr lang="en-US" dirty="0" smtClean="0"/>
              <a:t>According to Avogadro's Law: V</a:t>
            </a:r>
            <a:r>
              <a:rPr lang="en-US" baseline="-25000" dirty="0" smtClean="0"/>
              <a:t>1</a:t>
            </a:r>
            <a:r>
              <a:rPr lang="en-US" dirty="0" smtClean="0"/>
              <a:t>n</a:t>
            </a:r>
            <a:r>
              <a:rPr lang="en-US" baseline="-25000" dirty="0" smtClean="0"/>
              <a:t>2</a:t>
            </a:r>
            <a:r>
              <a:rPr lang="en-US" dirty="0" smtClean="0"/>
              <a:t> = V</a:t>
            </a:r>
            <a:r>
              <a:rPr lang="en-US" baseline="-25000" dirty="0" smtClean="0"/>
              <a:t>2</a:t>
            </a:r>
            <a:r>
              <a:rPr lang="en-US" dirty="0" smtClean="0"/>
              <a:t>n</a:t>
            </a:r>
            <a:r>
              <a:rPr lang="en-US" baseline="-25000" dirty="0" smtClean="0"/>
              <a:t>1</a:t>
            </a:r>
            <a:endParaRPr lang="en-US" dirty="0" smtClean="0"/>
          </a:p>
          <a:p>
            <a:r>
              <a:rPr lang="en-US" dirty="0" smtClean="0"/>
              <a:t>When any three of the four quantities in the equation are known, the fourth can be calculated. </a:t>
            </a:r>
          </a:p>
          <a:p>
            <a:pPr lvl="1"/>
            <a:r>
              <a:rPr lang="en-US" dirty="0" smtClean="0"/>
              <a:t>For example, if n</a:t>
            </a:r>
            <a:r>
              <a:rPr lang="en-US" baseline="-25000" dirty="0" smtClean="0"/>
              <a:t>1</a:t>
            </a:r>
            <a:r>
              <a:rPr lang="en-US" dirty="0" smtClean="0"/>
              <a:t>, V</a:t>
            </a:r>
            <a:r>
              <a:rPr lang="en-US" baseline="-25000" dirty="0" smtClean="0"/>
              <a:t>1</a:t>
            </a:r>
            <a:r>
              <a:rPr lang="en-US" dirty="0" smtClean="0"/>
              <a:t> and V</a:t>
            </a:r>
            <a:r>
              <a:rPr lang="en-US" baseline="-25000" dirty="0" smtClean="0"/>
              <a:t>2</a:t>
            </a:r>
            <a:r>
              <a:rPr lang="en-US" dirty="0" smtClean="0"/>
              <a:t> are known, the n</a:t>
            </a:r>
            <a:r>
              <a:rPr lang="en-US" baseline="-25000" dirty="0" smtClean="0"/>
              <a:t>2</a:t>
            </a:r>
            <a:r>
              <a:rPr lang="en-US" dirty="0" smtClean="0"/>
              <a:t> can be solved by the following equation:</a:t>
            </a:r>
          </a:p>
          <a:p>
            <a:pPr lvl="1"/>
            <a:r>
              <a:rPr lang="en-US" dirty="0" smtClean="0"/>
              <a:t>n</a:t>
            </a:r>
            <a:r>
              <a:rPr lang="en-US" baseline="-25000" dirty="0" smtClean="0"/>
              <a:t>2</a:t>
            </a:r>
            <a:r>
              <a:rPr lang="en-US" dirty="0" smtClean="0"/>
              <a:t>  = V</a:t>
            </a:r>
            <a:r>
              <a:rPr lang="en-US" baseline="-25000" dirty="0" smtClean="0"/>
              <a:t>2</a:t>
            </a:r>
            <a:r>
              <a:rPr lang="en-US" dirty="0" smtClean="0"/>
              <a:t> x (n</a:t>
            </a:r>
            <a:r>
              <a:rPr lang="en-US" baseline="-25000" dirty="0" smtClean="0"/>
              <a:t>1</a:t>
            </a:r>
            <a:r>
              <a:rPr lang="en-US" dirty="0" smtClean="0"/>
              <a:t>/V</a:t>
            </a:r>
            <a:r>
              <a:rPr lang="en-US" baseline="-25000" dirty="0" smtClean="0"/>
              <a:t>1</a:t>
            </a:r>
            <a:r>
              <a:rPr lang="en-US" dirty="0" smtClean="0"/>
              <a:t>)</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Avogadro’s Law Practice</a:t>
            </a:r>
            <a:endParaRPr lang="en-US" dirty="0"/>
          </a:p>
        </p:txBody>
      </p:sp>
      <p:sp>
        <p:nvSpPr>
          <p:cNvPr id="3" name="Content Placeholder 2"/>
          <p:cNvSpPr>
            <a:spLocks noGrp="1"/>
          </p:cNvSpPr>
          <p:nvPr>
            <p:ph idx="1"/>
          </p:nvPr>
        </p:nvSpPr>
        <p:spPr>
          <a:xfrm>
            <a:off x="457200" y="1219200"/>
            <a:ext cx="8229600" cy="4906963"/>
          </a:xfrm>
        </p:spPr>
        <p:txBody>
          <a:bodyPr/>
          <a:lstStyle/>
          <a:p>
            <a:r>
              <a:rPr lang="en-US" b="1" dirty="0" smtClean="0"/>
              <a:t>Example #1:</a:t>
            </a:r>
            <a:r>
              <a:rPr lang="en-US" dirty="0" smtClean="0"/>
              <a:t> 5.00 L of a gas is known to contain 0.965 mol. If the amount of gas is increased to 1.80 mol, what new volume will result (at an unchanged temperature and pressure)? </a:t>
            </a:r>
          </a:p>
          <a:p>
            <a:pPr>
              <a:buNone/>
            </a:pPr>
            <a:endParaRPr lang="en-US" dirty="0" smtClean="0"/>
          </a:p>
          <a:p>
            <a:r>
              <a:rPr lang="en-US" dirty="0" smtClean="0"/>
              <a:t>Answer: this time I'll use V</a:t>
            </a:r>
            <a:r>
              <a:rPr lang="en-US" baseline="-25000" dirty="0" smtClean="0"/>
              <a:t>1</a:t>
            </a:r>
            <a:r>
              <a:rPr lang="en-US" dirty="0" smtClean="0"/>
              <a:t>n</a:t>
            </a:r>
            <a:r>
              <a:rPr lang="en-US" baseline="-25000" dirty="0" smtClean="0"/>
              <a:t>2</a:t>
            </a:r>
            <a:r>
              <a:rPr lang="en-US" dirty="0" smtClean="0"/>
              <a:t> = V</a:t>
            </a:r>
            <a:r>
              <a:rPr lang="en-US" baseline="-25000" dirty="0" smtClean="0"/>
              <a:t>2</a:t>
            </a:r>
            <a:r>
              <a:rPr lang="en-US" dirty="0" smtClean="0"/>
              <a:t>n</a:t>
            </a:r>
            <a:r>
              <a:rPr lang="en-US" baseline="-25000" dirty="0" smtClean="0"/>
              <a:t>1</a:t>
            </a:r>
            <a:r>
              <a:rPr lang="en-US" dirty="0" smtClean="0"/>
              <a:t> </a:t>
            </a:r>
          </a:p>
          <a:p>
            <a:r>
              <a:rPr lang="en-US" dirty="0" smtClean="0"/>
              <a:t>(5.00 L) (1.80 mol) = (x) (0.965 mol)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Avogadro’s Law Practice</a:t>
            </a:r>
            <a:endParaRPr lang="en-US" dirty="0"/>
          </a:p>
        </p:txBody>
      </p:sp>
      <p:sp>
        <p:nvSpPr>
          <p:cNvPr id="3" name="Content Placeholder 2"/>
          <p:cNvSpPr>
            <a:spLocks noGrp="1"/>
          </p:cNvSpPr>
          <p:nvPr>
            <p:ph idx="1"/>
          </p:nvPr>
        </p:nvSpPr>
        <p:spPr>
          <a:xfrm>
            <a:off x="228600" y="838200"/>
            <a:ext cx="8686800" cy="5791200"/>
          </a:xfrm>
        </p:spPr>
        <p:txBody>
          <a:bodyPr>
            <a:normAutofit fontScale="77500" lnSpcReduction="20000"/>
          </a:bodyPr>
          <a:lstStyle/>
          <a:p>
            <a:pPr>
              <a:buNone/>
            </a:pPr>
            <a:r>
              <a:rPr lang="en-US" b="1" dirty="0" smtClean="0"/>
              <a:t>Example #2:</a:t>
            </a:r>
            <a:r>
              <a:rPr lang="en-US" dirty="0" smtClean="0"/>
              <a:t> A cylinder with a movable piston contains 2.00 g of helium, He, at room temperature. More helium was added to the cylinder and the volume was adjusted so that the gas pressure remained the same. How many grams of helium were added to the cylinder if the volume was changed from 2.00 L to 2.70 L? (The temperature was held constant.) </a:t>
            </a:r>
          </a:p>
          <a:p>
            <a:pPr>
              <a:buNone/>
            </a:pPr>
            <a:r>
              <a:rPr lang="en-US" b="1" dirty="0" smtClean="0"/>
              <a:t>Solution:</a:t>
            </a:r>
            <a:r>
              <a:rPr lang="en-US" dirty="0" smtClean="0"/>
              <a:t> </a:t>
            </a:r>
          </a:p>
          <a:p>
            <a:pPr>
              <a:buNone/>
            </a:pPr>
            <a:r>
              <a:rPr lang="en-US" dirty="0" smtClean="0"/>
              <a:t>1) Convert grams of He to moles: </a:t>
            </a:r>
          </a:p>
          <a:p>
            <a:pPr>
              <a:buNone/>
            </a:pPr>
            <a:r>
              <a:rPr lang="en-US" dirty="0" smtClean="0"/>
              <a:t>           2.00 g / 4.00 g/mol = 0.500 mol </a:t>
            </a:r>
          </a:p>
          <a:p>
            <a:pPr>
              <a:buNone/>
            </a:pPr>
            <a:r>
              <a:rPr lang="en-US" dirty="0" smtClean="0"/>
              <a:t>2) Use Avogadro's Law: </a:t>
            </a:r>
          </a:p>
          <a:p>
            <a:pPr>
              <a:buNone/>
            </a:pPr>
            <a:r>
              <a:rPr lang="en-US" dirty="0" smtClean="0"/>
              <a:t>           V</a:t>
            </a:r>
            <a:r>
              <a:rPr lang="en-US" baseline="-25000" dirty="0" smtClean="0"/>
              <a:t>1</a:t>
            </a:r>
            <a:r>
              <a:rPr lang="en-US" dirty="0" smtClean="0"/>
              <a:t>/n</a:t>
            </a:r>
            <a:r>
              <a:rPr lang="en-US" baseline="-25000" dirty="0" smtClean="0"/>
              <a:t>1</a:t>
            </a:r>
            <a:r>
              <a:rPr lang="en-US" dirty="0" smtClean="0"/>
              <a:t> = V</a:t>
            </a:r>
            <a:r>
              <a:rPr lang="en-US" baseline="-25000" dirty="0" smtClean="0"/>
              <a:t>2</a:t>
            </a:r>
            <a:r>
              <a:rPr lang="en-US" dirty="0" smtClean="0"/>
              <a:t>/n</a:t>
            </a:r>
            <a:r>
              <a:rPr lang="en-US" baseline="-25000" dirty="0" smtClean="0"/>
              <a:t>2</a:t>
            </a:r>
            <a:r>
              <a:rPr lang="en-US" dirty="0" smtClean="0"/>
              <a:t>     </a:t>
            </a:r>
          </a:p>
          <a:p>
            <a:pPr>
              <a:buNone/>
            </a:pPr>
            <a:r>
              <a:rPr lang="en-US" dirty="0" smtClean="0"/>
              <a:t>    2.00 L / 0.500 mol = 2.70 L / x </a:t>
            </a:r>
          </a:p>
          <a:p>
            <a:pPr>
              <a:buNone/>
            </a:pPr>
            <a:r>
              <a:rPr lang="en-US" dirty="0" smtClean="0"/>
              <a:t>            x = 0.675 mol</a:t>
            </a:r>
          </a:p>
          <a:p>
            <a:pPr>
              <a:buNone/>
            </a:pPr>
            <a:r>
              <a:rPr lang="en-US" dirty="0" smtClean="0"/>
              <a:t>3) Compute grams of He added: </a:t>
            </a:r>
          </a:p>
          <a:p>
            <a:pPr>
              <a:buNone/>
            </a:pPr>
            <a:r>
              <a:rPr lang="en-US" dirty="0" smtClean="0"/>
              <a:t>      0.675 mol - 0.500 mol = 0.175 mol 0.175 mol x 4.00 g/mol = 0.7 grams of He added</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 of Laws</a:t>
            </a:r>
            <a:endParaRPr lang="en-US" dirty="0"/>
          </a:p>
        </p:txBody>
      </p:sp>
      <p:sp>
        <p:nvSpPr>
          <p:cNvPr id="3" name="Content Placeholder 2"/>
          <p:cNvSpPr>
            <a:spLocks noGrp="1"/>
          </p:cNvSpPr>
          <p:nvPr>
            <p:ph idx="1"/>
          </p:nvPr>
        </p:nvSpPr>
        <p:spPr/>
        <p:txBody>
          <a:bodyPr/>
          <a:lstStyle/>
          <a:p>
            <a:r>
              <a:rPr lang="en-US" dirty="0" smtClean="0"/>
              <a:t>Boyles', Charles', and Avogadro's laws combine to form the ideal gas law, which is the </a:t>
            </a:r>
            <a:r>
              <a:rPr lang="en-US" i="1" dirty="0" err="1" smtClean="0"/>
              <a:t>uber</a:t>
            </a:r>
            <a:r>
              <a:rPr lang="en-US" dirty="0" smtClean="0"/>
              <a:t> law of gases. </a:t>
            </a:r>
          </a:p>
          <a:p>
            <a:r>
              <a:rPr lang="en-US" dirty="0" smtClean="0"/>
              <a:t>The ideal gas law can be manipulated to explain Dalton's law, partial pressure, gas density, and the mole fraction. It can also be used to derive the other gas laws.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Gas Law</a:t>
            </a:r>
            <a:endParaRPr lang="en-US" dirty="0"/>
          </a:p>
        </p:txBody>
      </p:sp>
      <p:sp>
        <p:nvSpPr>
          <p:cNvPr id="3" name="Content Placeholder 2"/>
          <p:cNvSpPr>
            <a:spLocks noGrp="1"/>
          </p:cNvSpPr>
          <p:nvPr>
            <p:ph idx="1"/>
          </p:nvPr>
        </p:nvSpPr>
        <p:spPr>
          <a:xfrm>
            <a:off x="457200" y="1295400"/>
            <a:ext cx="8229600" cy="5105400"/>
          </a:xfrm>
        </p:spPr>
        <p:txBody>
          <a:bodyPr>
            <a:normAutofit/>
          </a:bodyPr>
          <a:lstStyle/>
          <a:p>
            <a:r>
              <a:rPr lang="en-US" dirty="0" smtClean="0"/>
              <a:t>The ideal gas law is an </a:t>
            </a:r>
            <a:r>
              <a:rPr lang="en-US" i="1" dirty="0" smtClean="0"/>
              <a:t>ideal</a:t>
            </a:r>
            <a:r>
              <a:rPr lang="en-US" dirty="0" smtClean="0"/>
              <a:t> law. It operates under a number of assumptions. </a:t>
            </a:r>
          </a:p>
          <a:p>
            <a:r>
              <a:rPr lang="en-US" dirty="0" smtClean="0"/>
              <a:t>The two most important assumptions are that the molecules of an ideal gas do not occupy space and do not attract each other. </a:t>
            </a:r>
          </a:p>
          <a:p>
            <a:r>
              <a:rPr lang="en-US" dirty="0" smtClean="0"/>
              <a:t>These assumptions work well at the relatively low pressures and high temperatures, but there are circumstances in the real world for which the ideal gas law holds little value.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 Pressure</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r>
              <a:rPr lang="en-US" dirty="0" smtClean="0"/>
              <a:t>The pressure exerted on the Earth by the gasses in the atmosphere</a:t>
            </a:r>
          </a:p>
          <a:p>
            <a:r>
              <a:rPr lang="en-US" dirty="0" smtClean="0"/>
              <a:t>Absolute pressure will include the pressure on a closed system, as indicated by a gauge PLUS the pressure exerted by the atmosphere.</a:t>
            </a:r>
          </a:p>
          <a:p>
            <a:pPr>
              <a:buNone/>
            </a:pPr>
            <a:r>
              <a:rPr lang="en-US" dirty="0" smtClean="0"/>
              <a:t>Ex.</a:t>
            </a:r>
          </a:p>
          <a:p>
            <a:pPr>
              <a:buNone/>
            </a:pPr>
            <a:r>
              <a:rPr lang="en-US" dirty="0" smtClean="0"/>
              <a:t>The pressure gauge on a bicycle tire reads 44 psi, what is the absolute pressure? </a:t>
            </a:r>
          </a:p>
          <a:p>
            <a:pPr>
              <a:buNone/>
            </a:pPr>
            <a:r>
              <a:rPr lang="en-US" dirty="0" smtClean="0"/>
              <a:t>                44psi+14.7psi =59 psi</a:t>
            </a:r>
          </a:p>
          <a:p>
            <a:pPr>
              <a:buNone/>
            </a:pPr>
            <a:r>
              <a:rPr lang="en-US" dirty="0" smtClean="0"/>
              <a:t>Convert to </a:t>
            </a:r>
            <a:r>
              <a:rPr lang="en-US" dirty="0" err="1" smtClean="0"/>
              <a:t>kPa</a:t>
            </a:r>
            <a:r>
              <a:rPr lang="en-US" dirty="0" smtClean="0"/>
              <a:t>;</a:t>
            </a:r>
          </a:p>
          <a:p>
            <a:pPr>
              <a:buNone/>
            </a:pPr>
            <a:r>
              <a:rPr lang="en-US" dirty="0" smtClean="0"/>
              <a:t>              59 psi X (101.3kPa/14.7 psi) =410kPa</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Ideal Gas Law</a:t>
            </a:r>
            <a:endParaRPr lang="en-US" dirty="0"/>
          </a:p>
        </p:txBody>
      </p:sp>
      <p:sp>
        <p:nvSpPr>
          <p:cNvPr id="3" name="Content Placeholder 2"/>
          <p:cNvSpPr>
            <a:spLocks noGrp="1"/>
          </p:cNvSpPr>
          <p:nvPr>
            <p:ph idx="1"/>
          </p:nvPr>
        </p:nvSpPr>
        <p:spPr>
          <a:xfrm>
            <a:off x="0" y="1143000"/>
            <a:ext cx="9144000" cy="4983163"/>
          </a:xfrm>
        </p:spPr>
        <p:txBody>
          <a:bodyPr>
            <a:normAutofit fontScale="85000" lnSpcReduction="20000"/>
          </a:bodyPr>
          <a:lstStyle/>
          <a:p>
            <a:r>
              <a:rPr lang="en-US" b="1" dirty="0" smtClean="0"/>
              <a:t>Equation: </a:t>
            </a:r>
            <a:r>
              <a:rPr lang="en-US" b="1" i="1" dirty="0" smtClean="0"/>
              <a:t>PV</a:t>
            </a:r>
            <a:r>
              <a:rPr lang="en-US" b="1" dirty="0" smtClean="0"/>
              <a:t> = </a:t>
            </a:r>
            <a:r>
              <a:rPr lang="en-US" b="1" i="1" dirty="0" err="1" smtClean="0"/>
              <a:t>nRT</a:t>
            </a:r>
            <a:r>
              <a:rPr lang="en-US" b="1" dirty="0" smtClean="0"/>
              <a:t> </a:t>
            </a:r>
          </a:p>
          <a:p>
            <a:pPr>
              <a:buNone/>
            </a:pPr>
            <a:r>
              <a:rPr lang="en-US" dirty="0" smtClean="0"/>
              <a:t> P is pressure in </a:t>
            </a:r>
            <a:r>
              <a:rPr lang="en-US" dirty="0" err="1" smtClean="0"/>
              <a:t>kPa</a:t>
            </a:r>
            <a:endParaRPr lang="en-US" dirty="0" smtClean="0"/>
          </a:p>
          <a:p>
            <a:pPr>
              <a:buNone/>
            </a:pPr>
            <a:r>
              <a:rPr lang="en-US" dirty="0" smtClean="0"/>
              <a:t> V is volume in cubic decimeters</a:t>
            </a:r>
          </a:p>
          <a:p>
            <a:pPr>
              <a:buNone/>
            </a:pPr>
            <a:r>
              <a:rPr lang="en-US" dirty="0" smtClean="0"/>
              <a:t> T is temperature in K</a:t>
            </a:r>
          </a:p>
          <a:p>
            <a:pPr>
              <a:buNone/>
            </a:pPr>
            <a:r>
              <a:rPr lang="en-US" dirty="0" smtClean="0"/>
              <a:t> n represents the number of moles of the gas</a:t>
            </a:r>
          </a:p>
          <a:p>
            <a:pPr>
              <a:buNone/>
            </a:pPr>
            <a:r>
              <a:rPr lang="en-US" b="1" i="1" u="sng" dirty="0" smtClean="0"/>
              <a:t>R is </a:t>
            </a:r>
            <a:r>
              <a:rPr lang="en-US" b="1" i="1" dirty="0" smtClean="0"/>
              <a:t>a constant , using these units, is </a:t>
            </a:r>
            <a:r>
              <a:rPr lang="en-US" b="1" i="1" u="sng" dirty="0" smtClean="0"/>
              <a:t>8.31 L </a:t>
            </a:r>
            <a:r>
              <a:rPr lang="en-US" b="1" i="1" u="sng" dirty="0" err="1" smtClean="0"/>
              <a:t>kPa</a:t>
            </a:r>
            <a:r>
              <a:rPr lang="en-US" b="1" i="1" u="sng" dirty="0" smtClean="0"/>
              <a:t>/mol K</a:t>
            </a:r>
          </a:p>
          <a:p>
            <a:pPr>
              <a:buNone/>
            </a:pPr>
            <a:r>
              <a:rPr lang="en-US" dirty="0" smtClean="0"/>
              <a:t>  (R can have different units when needed)</a:t>
            </a:r>
          </a:p>
          <a:p>
            <a:r>
              <a:rPr lang="en-US" dirty="0" smtClean="0"/>
              <a:t>This equation can be used to determine the molecular mass of a gas</a:t>
            </a:r>
          </a:p>
          <a:p>
            <a:pPr lvl="1"/>
            <a:r>
              <a:rPr lang="en-US" dirty="0" smtClean="0"/>
              <a:t>Moles (n) = mass(m)/ molecular mass(M)</a:t>
            </a:r>
          </a:p>
          <a:p>
            <a:pPr lvl="1">
              <a:buNone/>
            </a:pPr>
            <a:r>
              <a:rPr lang="en-US" sz="4700" baseline="-25000" dirty="0" smtClean="0"/>
              <a:t>    PV = </a:t>
            </a:r>
            <a:r>
              <a:rPr lang="en-US" u="sng" dirty="0" smtClean="0"/>
              <a:t>m</a:t>
            </a:r>
            <a:r>
              <a:rPr lang="en-US" dirty="0" smtClean="0"/>
              <a:t> </a:t>
            </a:r>
            <a:r>
              <a:rPr lang="en-US" sz="5200" baseline="-25000" dirty="0" smtClean="0"/>
              <a:t>RT</a:t>
            </a:r>
          </a:p>
          <a:p>
            <a:pPr lvl="1">
              <a:buNone/>
            </a:pPr>
            <a:r>
              <a:rPr lang="en-US" dirty="0" smtClean="0"/>
              <a:t>              M</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of Gas Present</a:t>
            </a:r>
            <a:endParaRPr lang="en-US" dirty="0"/>
          </a:p>
        </p:txBody>
      </p:sp>
      <p:sp>
        <p:nvSpPr>
          <p:cNvPr id="3" name="Content Placeholder 2"/>
          <p:cNvSpPr>
            <a:spLocks noGrp="1"/>
          </p:cNvSpPr>
          <p:nvPr>
            <p:ph idx="1"/>
          </p:nvPr>
        </p:nvSpPr>
        <p:spPr/>
        <p:txBody>
          <a:bodyPr/>
          <a:lstStyle/>
          <a:p>
            <a:r>
              <a:rPr lang="en-US" dirty="0" smtClean="0"/>
              <a:t>Amount of gas present is related to its pressure, temperature and volume using the </a:t>
            </a:r>
            <a:r>
              <a:rPr lang="en-US" b="1" u="sng" dirty="0" smtClean="0"/>
              <a:t>Ideal Gas Law</a:t>
            </a:r>
          </a:p>
          <a:p>
            <a:r>
              <a:rPr lang="en-US" dirty="0" smtClean="0"/>
              <a:t>Applying the gas law allows for the calculation of the amount of gaseous reactants and products in reactions</a:t>
            </a:r>
          </a:p>
          <a:p>
            <a:pPr>
              <a:buNone/>
            </a:pPr>
            <a:endParaRPr lang="en-US" b="1" u="sng" dirty="0" smtClean="0"/>
          </a:p>
          <a:p>
            <a:pPr>
              <a:buNone/>
            </a:pPr>
            <a:endParaRPr lang="en-US" b="1" u="sng"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Gas Laws Example</a:t>
            </a:r>
            <a:endParaRPr lang="en-US" dirty="0"/>
          </a:p>
        </p:txBody>
      </p:sp>
      <p:sp>
        <p:nvSpPr>
          <p:cNvPr id="3" name="Content Placeholder 2"/>
          <p:cNvSpPr>
            <a:spLocks noGrp="1"/>
          </p:cNvSpPr>
          <p:nvPr>
            <p:ph idx="1"/>
          </p:nvPr>
        </p:nvSpPr>
        <p:spPr>
          <a:xfrm>
            <a:off x="152400" y="1219200"/>
            <a:ext cx="8991600" cy="5257800"/>
          </a:xfrm>
        </p:spPr>
        <p:txBody>
          <a:bodyPr>
            <a:normAutofit/>
          </a:bodyPr>
          <a:lstStyle/>
          <a:p>
            <a:pPr marL="514350" indent="-514350">
              <a:buFont typeface="+mj-lt"/>
              <a:buAutoNum type="arabicPeriod"/>
            </a:pPr>
            <a:r>
              <a:rPr lang="en-US" dirty="0" smtClean="0"/>
              <a:t> How many moles of gas will a 1250 </a:t>
            </a:r>
            <a:r>
              <a:rPr lang="en-US" dirty="0" err="1" smtClean="0"/>
              <a:t>mL</a:t>
            </a:r>
            <a:r>
              <a:rPr lang="en-US" dirty="0" smtClean="0"/>
              <a:t> flask hold at 35.0 degrees C and a pressure of 95.4 </a:t>
            </a:r>
            <a:r>
              <a:rPr lang="en-US" dirty="0" err="1" smtClean="0"/>
              <a:t>kPa</a:t>
            </a:r>
            <a:r>
              <a:rPr lang="en-US" dirty="0" smtClean="0"/>
              <a:t>?</a:t>
            </a:r>
          </a:p>
          <a:p>
            <a:pPr marL="514350" indent="-514350">
              <a:spcBef>
                <a:spcPts val="0"/>
              </a:spcBef>
              <a:buNone/>
            </a:pPr>
            <a:r>
              <a:rPr lang="en-US" dirty="0" smtClean="0"/>
              <a:t>		PV=</a:t>
            </a:r>
            <a:r>
              <a:rPr lang="en-US" dirty="0" err="1" smtClean="0"/>
              <a:t>nRT</a:t>
            </a:r>
            <a:r>
              <a:rPr lang="en-US" dirty="0" smtClean="0"/>
              <a:t>  or   n =</a:t>
            </a:r>
            <a:r>
              <a:rPr lang="en-US" u="sng" dirty="0" smtClean="0"/>
              <a:t> PV</a:t>
            </a:r>
          </a:p>
          <a:p>
            <a:pPr marL="514350" indent="-514350">
              <a:spcBef>
                <a:spcPts val="0"/>
              </a:spcBef>
              <a:buNone/>
            </a:pPr>
            <a:r>
              <a:rPr lang="en-US" dirty="0" smtClean="0"/>
              <a:t>                                       RT</a:t>
            </a:r>
          </a:p>
          <a:p>
            <a:pPr marL="514350" indent="-514350">
              <a:spcBef>
                <a:spcPts val="0"/>
              </a:spcBef>
              <a:buNone/>
            </a:pPr>
            <a:r>
              <a:rPr lang="en-US" dirty="0" smtClean="0"/>
              <a:t>Convert degree C to Kelvin, 35.0C = 273+ 35.0 = 308K</a:t>
            </a:r>
          </a:p>
          <a:p>
            <a:pPr marL="514350" indent="-514350">
              <a:spcBef>
                <a:spcPts val="0"/>
              </a:spcBef>
              <a:buNone/>
            </a:pPr>
            <a:r>
              <a:rPr lang="en-US" dirty="0" smtClean="0"/>
              <a:t>n =</a:t>
            </a:r>
            <a:r>
              <a:rPr lang="en-US" u="sng" dirty="0" smtClean="0"/>
              <a:t> PV</a:t>
            </a:r>
          </a:p>
          <a:p>
            <a:pPr marL="514350" indent="-514350">
              <a:spcBef>
                <a:spcPts val="0"/>
              </a:spcBef>
              <a:buNone/>
            </a:pPr>
            <a:r>
              <a:rPr lang="en-US" dirty="0" smtClean="0"/>
              <a:t>      RT     </a:t>
            </a:r>
          </a:p>
          <a:p>
            <a:pPr marL="514350" indent="-514350">
              <a:spcBef>
                <a:spcPts val="0"/>
              </a:spcBef>
              <a:buNone/>
            </a:pPr>
            <a:r>
              <a:rPr lang="en-US" dirty="0" smtClean="0"/>
              <a:t>n=    95.4 </a:t>
            </a:r>
            <a:r>
              <a:rPr lang="en-US" dirty="0" err="1" smtClean="0"/>
              <a:t>kPa</a:t>
            </a:r>
            <a:r>
              <a:rPr lang="en-US" dirty="0" smtClean="0"/>
              <a:t>               1250 </a:t>
            </a:r>
            <a:r>
              <a:rPr lang="en-US" dirty="0" err="1" smtClean="0"/>
              <a:t>mL</a:t>
            </a:r>
            <a:r>
              <a:rPr lang="en-US" dirty="0" smtClean="0"/>
              <a:t>        1L</a:t>
            </a:r>
          </a:p>
          <a:p>
            <a:pPr marL="514350" indent="-514350">
              <a:spcBef>
                <a:spcPts val="0"/>
              </a:spcBef>
              <a:buNone/>
            </a:pPr>
            <a:r>
              <a:rPr lang="en-US" dirty="0" smtClean="0"/>
              <a:t>      8.31 L </a:t>
            </a:r>
            <a:r>
              <a:rPr lang="en-US" dirty="0" err="1" smtClean="0"/>
              <a:t>kPa</a:t>
            </a:r>
            <a:r>
              <a:rPr lang="en-US" dirty="0" smtClean="0"/>
              <a:t>/mol K      308 K         1000 </a:t>
            </a:r>
            <a:r>
              <a:rPr lang="en-US" dirty="0" err="1" smtClean="0"/>
              <a:t>mL</a:t>
            </a:r>
            <a:endParaRPr lang="en-US" dirty="0" smtClean="0"/>
          </a:p>
          <a:p>
            <a:pPr marL="514350" indent="-514350">
              <a:spcBef>
                <a:spcPts val="0"/>
              </a:spcBef>
              <a:buNone/>
            </a:pPr>
            <a:r>
              <a:rPr lang="en-US" dirty="0" smtClean="0"/>
              <a:t>n= 0.0466 mol</a:t>
            </a:r>
          </a:p>
          <a:p>
            <a:pPr marL="514350" indent="-514350">
              <a:spcBef>
                <a:spcPts val="0"/>
              </a:spcBef>
              <a:buNone/>
            </a:pPr>
            <a:endParaRPr lang="en-US" dirty="0" smtClean="0"/>
          </a:p>
          <a:p>
            <a:pPr marL="514350" indent="-514350">
              <a:spcBef>
                <a:spcPts val="0"/>
              </a:spcBef>
              <a:buNone/>
            </a:pPr>
            <a:endParaRPr lang="en-US" dirty="0"/>
          </a:p>
        </p:txBody>
      </p:sp>
      <p:cxnSp>
        <p:nvCxnSpPr>
          <p:cNvPr id="5" name="Straight Connector 4"/>
          <p:cNvCxnSpPr/>
          <p:nvPr/>
        </p:nvCxnSpPr>
        <p:spPr>
          <a:xfrm>
            <a:off x="762000" y="5105400"/>
            <a:ext cx="6629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162300" y="5295900"/>
            <a:ext cx="990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4953000" y="5257800"/>
            <a:ext cx="1066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Gas Laws Example 2</a:t>
            </a:r>
            <a:endParaRPr lang="en-US" dirty="0"/>
          </a:p>
        </p:txBody>
      </p:sp>
      <p:sp>
        <p:nvSpPr>
          <p:cNvPr id="3" name="Content Placeholder 2"/>
          <p:cNvSpPr>
            <a:spLocks noGrp="1"/>
          </p:cNvSpPr>
          <p:nvPr>
            <p:ph idx="1"/>
          </p:nvPr>
        </p:nvSpPr>
        <p:spPr>
          <a:xfrm>
            <a:off x="228600" y="1295400"/>
            <a:ext cx="8686800" cy="5181600"/>
          </a:xfrm>
        </p:spPr>
        <p:txBody>
          <a:bodyPr>
            <a:normAutofit fontScale="92500" lnSpcReduction="10000"/>
          </a:bodyPr>
          <a:lstStyle/>
          <a:p>
            <a:pPr marL="514350" indent="-514350">
              <a:buFont typeface="+mj-lt"/>
              <a:buAutoNum type="arabicPeriod" startAt="2"/>
            </a:pPr>
            <a:r>
              <a:rPr lang="en-US" dirty="0" smtClean="0"/>
              <a:t>A flask has a volume of 258 </a:t>
            </a:r>
            <a:r>
              <a:rPr lang="en-US" dirty="0" err="1" smtClean="0"/>
              <a:t>mL.</a:t>
            </a:r>
            <a:r>
              <a:rPr lang="en-US" dirty="0" smtClean="0"/>
              <a:t> A gas with mass 1.475 g is introduced into the flask at a temperature of 302.0 K and a pressure of 9.86 x10</a:t>
            </a:r>
            <a:r>
              <a:rPr lang="en-US" baseline="30000" dirty="0" smtClean="0"/>
              <a:t>4 </a:t>
            </a:r>
            <a:r>
              <a:rPr lang="en-US" dirty="0" smtClean="0"/>
              <a:t> Pa. Calculate the molecular mass of the gas using the ideal gas equation.</a:t>
            </a:r>
          </a:p>
          <a:p>
            <a:pPr marL="514350" indent="-514350">
              <a:buNone/>
            </a:pPr>
            <a:r>
              <a:rPr lang="en-US" dirty="0" smtClean="0"/>
              <a:t>n= mass/molecular mass(M)</a:t>
            </a:r>
          </a:p>
          <a:p>
            <a:pPr marL="514350" indent="-514350">
              <a:spcBef>
                <a:spcPts val="0"/>
              </a:spcBef>
              <a:buNone/>
            </a:pPr>
            <a:r>
              <a:rPr lang="en-US" dirty="0" smtClean="0"/>
              <a:t>M = </a:t>
            </a:r>
            <a:r>
              <a:rPr lang="en-US" u="sng" baseline="30000" dirty="0" err="1" smtClean="0"/>
              <a:t>mRT</a:t>
            </a:r>
            <a:endParaRPr lang="en-US" u="sng" baseline="30000" dirty="0" smtClean="0"/>
          </a:p>
          <a:p>
            <a:pPr marL="514350" indent="-514350">
              <a:spcBef>
                <a:spcPts val="0"/>
              </a:spcBef>
              <a:buNone/>
            </a:pPr>
            <a:r>
              <a:rPr lang="en-US" baseline="30000" dirty="0" smtClean="0"/>
              <a:t>             </a:t>
            </a:r>
            <a:r>
              <a:rPr lang="en-US" baseline="50000" dirty="0" smtClean="0"/>
              <a:t>PV    </a:t>
            </a:r>
          </a:p>
          <a:p>
            <a:pPr marL="514350" indent="-514350">
              <a:spcBef>
                <a:spcPts val="0"/>
              </a:spcBef>
              <a:buNone/>
            </a:pPr>
            <a:r>
              <a:rPr lang="en-US" dirty="0" smtClean="0"/>
              <a:t>M=     1.475 g      8.31 L </a:t>
            </a:r>
            <a:r>
              <a:rPr lang="en-US" dirty="0" err="1" smtClean="0"/>
              <a:t>kPa</a:t>
            </a:r>
            <a:r>
              <a:rPr lang="en-US" dirty="0" smtClean="0"/>
              <a:t>    302.0 K   1000 </a:t>
            </a:r>
            <a:r>
              <a:rPr lang="en-US" dirty="0" err="1" smtClean="0"/>
              <a:t>mL</a:t>
            </a:r>
            <a:endParaRPr lang="en-US" dirty="0" smtClean="0"/>
          </a:p>
          <a:p>
            <a:pPr marL="514350" indent="-514350">
              <a:spcBef>
                <a:spcPts val="0"/>
              </a:spcBef>
              <a:buNone/>
            </a:pPr>
            <a:r>
              <a:rPr lang="en-US" dirty="0" smtClean="0"/>
              <a:t>      9.86 x10</a:t>
            </a:r>
            <a:r>
              <a:rPr lang="en-US" baseline="30000" dirty="0" smtClean="0"/>
              <a:t>4 </a:t>
            </a:r>
            <a:r>
              <a:rPr lang="en-US" dirty="0" smtClean="0"/>
              <a:t> Pa   mol K           258 </a:t>
            </a:r>
            <a:r>
              <a:rPr lang="en-US" dirty="0" err="1" smtClean="0"/>
              <a:t>mL</a:t>
            </a:r>
            <a:r>
              <a:rPr lang="en-US" dirty="0" smtClean="0"/>
              <a:t>       1L</a:t>
            </a:r>
          </a:p>
          <a:p>
            <a:pPr marL="514350" indent="-514350">
              <a:spcBef>
                <a:spcPts val="0"/>
              </a:spcBef>
              <a:buNone/>
            </a:pPr>
            <a:endParaRPr lang="en-US" dirty="0" smtClean="0"/>
          </a:p>
          <a:p>
            <a:pPr marL="514350" indent="-514350">
              <a:spcBef>
                <a:spcPts val="0"/>
              </a:spcBef>
              <a:buNone/>
            </a:pPr>
            <a:r>
              <a:rPr lang="en-US" dirty="0" smtClean="0"/>
              <a:t>M= 146.0 g/mol</a:t>
            </a:r>
            <a:endParaRPr lang="en-US" dirty="0"/>
          </a:p>
        </p:txBody>
      </p:sp>
      <p:cxnSp>
        <p:nvCxnSpPr>
          <p:cNvPr id="5" name="Straight Connector 4"/>
          <p:cNvCxnSpPr/>
          <p:nvPr/>
        </p:nvCxnSpPr>
        <p:spPr>
          <a:xfrm flipV="1">
            <a:off x="914400" y="4953000"/>
            <a:ext cx="7315200" cy="76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2209800" y="5029200"/>
            <a:ext cx="1219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4000500" y="4991100"/>
            <a:ext cx="1143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600700" y="4914900"/>
            <a:ext cx="9906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Gas Law Problems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How many moles of He are contained in a 5.00L canister at 101 </a:t>
            </a:r>
            <a:r>
              <a:rPr lang="en-US" dirty="0" err="1" smtClean="0"/>
              <a:t>kPa</a:t>
            </a:r>
            <a:r>
              <a:rPr lang="en-US" dirty="0" smtClean="0"/>
              <a:t> and 30.0 </a:t>
            </a:r>
            <a:r>
              <a:rPr lang="en-US" dirty="0" err="1" smtClean="0"/>
              <a:t>dC</a:t>
            </a:r>
            <a:r>
              <a:rPr lang="en-US" dirty="0" smtClean="0"/>
              <a:t>?</a:t>
            </a:r>
          </a:p>
          <a:p>
            <a:pPr marL="514350" indent="-514350">
              <a:buFont typeface="+mj-lt"/>
              <a:buAutoNum type="arabicPeriod"/>
            </a:pPr>
            <a:r>
              <a:rPr lang="en-US" dirty="0" smtClean="0"/>
              <a:t>What is the volume of 0.020 mol Ne at 0.505 </a:t>
            </a:r>
            <a:r>
              <a:rPr lang="en-US" dirty="0" err="1" smtClean="0"/>
              <a:t>kPa</a:t>
            </a:r>
            <a:r>
              <a:rPr lang="en-US" dirty="0" smtClean="0"/>
              <a:t> and 27.0 </a:t>
            </a:r>
            <a:r>
              <a:rPr lang="en-US" dirty="0" err="1" smtClean="0"/>
              <a:t>dC</a:t>
            </a:r>
            <a:r>
              <a:rPr lang="en-US" dirty="0" smtClean="0"/>
              <a:t>?</a:t>
            </a:r>
          </a:p>
          <a:p>
            <a:pPr marL="514350" indent="-514350">
              <a:buFont typeface="+mj-lt"/>
              <a:buAutoNum type="arabicPeriod"/>
            </a:pPr>
            <a:r>
              <a:rPr lang="en-US" dirty="0" smtClean="0"/>
              <a:t>How much Zn must react in order to form 15.5 L of H</a:t>
            </a:r>
            <a:r>
              <a:rPr lang="en-US" baseline="-25000" dirty="0" smtClean="0"/>
              <a:t>2</a:t>
            </a:r>
            <a:r>
              <a:rPr lang="en-US" dirty="0" smtClean="0"/>
              <a:t> gas at 32.0 </a:t>
            </a:r>
            <a:r>
              <a:rPr lang="en-US" dirty="0" err="1" smtClean="0"/>
              <a:t>dC</a:t>
            </a:r>
            <a:r>
              <a:rPr lang="en-US" dirty="0" smtClean="0"/>
              <a:t> and 115 </a:t>
            </a:r>
            <a:r>
              <a:rPr lang="en-US" dirty="0" err="1" smtClean="0"/>
              <a:t>kPa</a:t>
            </a:r>
            <a:r>
              <a:rPr lang="en-US" dirty="0" smtClean="0"/>
              <a:t>?</a:t>
            </a:r>
          </a:p>
          <a:p>
            <a:pPr marL="914400" lvl="1" indent="-514350">
              <a:buNone/>
            </a:pPr>
            <a:r>
              <a:rPr lang="en-US" dirty="0" smtClean="0"/>
              <a:t> Zn + H</a:t>
            </a:r>
            <a:r>
              <a:rPr lang="en-US" baseline="-25000" dirty="0" smtClean="0">
                <a:sym typeface="Wingdings" pitchFamily="2" charset="2"/>
              </a:rPr>
              <a:t>2</a:t>
            </a:r>
            <a:r>
              <a:rPr lang="en-US" dirty="0" smtClean="0"/>
              <a:t>SO</a:t>
            </a:r>
            <a:r>
              <a:rPr lang="en-US" baseline="-25000" dirty="0" smtClean="0">
                <a:sym typeface="Wingdings" pitchFamily="2" charset="2"/>
              </a:rPr>
              <a:t>4</a:t>
            </a:r>
            <a:r>
              <a:rPr lang="en-US" dirty="0" smtClean="0"/>
              <a:t> </a:t>
            </a:r>
            <a:r>
              <a:rPr lang="en-US" dirty="0" smtClean="0">
                <a:sym typeface="Wingdings" pitchFamily="2" charset="2"/>
              </a:rPr>
              <a:t> ZnSO</a:t>
            </a:r>
            <a:r>
              <a:rPr lang="en-US" baseline="-25000" dirty="0" smtClean="0">
                <a:sym typeface="Wingdings" pitchFamily="2" charset="2"/>
              </a:rPr>
              <a:t>4</a:t>
            </a:r>
            <a:r>
              <a:rPr lang="en-US" dirty="0" smtClean="0">
                <a:sym typeface="Wingdings" pitchFamily="2" charset="2"/>
              </a:rPr>
              <a:t>  + H</a:t>
            </a:r>
            <a:r>
              <a:rPr lang="en-US" baseline="-25000" dirty="0" smtClean="0">
                <a:sym typeface="Wingdings" pitchFamily="2" charset="2"/>
              </a:rPr>
              <a:t>2</a:t>
            </a:r>
            <a:endParaRPr lang="en-US" baseline="-25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Gas Law Problem Solutions</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How many moles of He are contained in a 5.00L canister at 101 </a:t>
            </a:r>
            <a:r>
              <a:rPr lang="en-US" dirty="0" err="1" smtClean="0"/>
              <a:t>kPa</a:t>
            </a:r>
            <a:r>
              <a:rPr lang="en-US" dirty="0" smtClean="0"/>
              <a:t> and 30.0 </a:t>
            </a:r>
            <a:r>
              <a:rPr lang="en-US" dirty="0" err="1" smtClean="0"/>
              <a:t>dC</a:t>
            </a:r>
            <a:r>
              <a:rPr lang="en-US" dirty="0" smtClean="0"/>
              <a:t>?</a:t>
            </a:r>
          </a:p>
          <a:p>
            <a:pPr marL="514350" indent="-514350">
              <a:buNone/>
            </a:pPr>
            <a:r>
              <a:rPr lang="en-US" dirty="0" smtClean="0"/>
              <a:t>  n= VP/RT</a:t>
            </a:r>
          </a:p>
          <a:p>
            <a:pPr>
              <a:buNone/>
            </a:pPr>
            <a:r>
              <a:rPr lang="en-US" dirty="0" smtClean="0"/>
              <a:t>       (5.00 L) (101 </a:t>
            </a:r>
            <a:r>
              <a:rPr lang="en-US" dirty="0" err="1" smtClean="0"/>
              <a:t>kPa</a:t>
            </a:r>
            <a:r>
              <a:rPr lang="en-US" dirty="0" smtClean="0"/>
              <a:t>)</a:t>
            </a:r>
          </a:p>
          <a:p>
            <a:pPr>
              <a:buNone/>
            </a:pPr>
            <a:r>
              <a:rPr lang="en-US" dirty="0" smtClean="0"/>
              <a:t>      ( </a:t>
            </a:r>
            <a:r>
              <a:rPr lang="en-US" u="sng" dirty="0" smtClean="0"/>
              <a:t>8.31 </a:t>
            </a:r>
            <a:r>
              <a:rPr lang="en-US" u="sng" dirty="0" err="1" smtClean="0"/>
              <a:t>kPa</a:t>
            </a:r>
            <a:r>
              <a:rPr lang="en-US" u="sng" dirty="0" smtClean="0"/>
              <a:t> L</a:t>
            </a:r>
            <a:r>
              <a:rPr lang="en-US" dirty="0" smtClean="0"/>
              <a:t>)  </a:t>
            </a:r>
            <a:r>
              <a:rPr lang="en-US" sz="4800" baseline="-40000" dirty="0" smtClean="0"/>
              <a:t>303 K</a:t>
            </a:r>
          </a:p>
          <a:p>
            <a:pPr>
              <a:buNone/>
            </a:pPr>
            <a:r>
              <a:rPr lang="en-US" dirty="0" smtClean="0"/>
              <a:t>         (1 mol K)</a:t>
            </a:r>
          </a:p>
          <a:p>
            <a:pPr>
              <a:buNone/>
            </a:pPr>
            <a:r>
              <a:rPr lang="en-US" dirty="0" smtClean="0"/>
              <a:t>   =  5.0 X 101  X 1 mol</a:t>
            </a:r>
          </a:p>
          <a:p>
            <a:pPr>
              <a:buNone/>
            </a:pPr>
            <a:r>
              <a:rPr lang="en-US" dirty="0" smtClean="0"/>
              <a:t>            8.31 X 303</a:t>
            </a:r>
          </a:p>
          <a:p>
            <a:pPr>
              <a:buNone/>
            </a:pPr>
            <a:r>
              <a:rPr lang="en-US" dirty="0" smtClean="0"/>
              <a:t>   = 0.201 mol</a:t>
            </a:r>
          </a:p>
        </p:txBody>
      </p:sp>
      <p:cxnSp>
        <p:nvCxnSpPr>
          <p:cNvPr id="5" name="Straight Connector 4"/>
          <p:cNvCxnSpPr/>
          <p:nvPr/>
        </p:nvCxnSpPr>
        <p:spPr>
          <a:xfrm>
            <a:off x="990600" y="3505200"/>
            <a:ext cx="30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14400" y="4953000"/>
            <a:ext cx="3124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Gas Law Problem Solutions</a:t>
            </a:r>
            <a:endParaRPr lang="en-US" dirty="0"/>
          </a:p>
        </p:txBody>
      </p:sp>
      <p:sp>
        <p:nvSpPr>
          <p:cNvPr id="3" name="Content Placeholder 2"/>
          <p:cNvSpPr>
            <a:spLocks noGrp="1"/>
          </p:cNvSpPr>
          <p:nvPr>
            <p:ph idx="1"/>
          </p:nvPr>
        </p:nvSpPr>
        <p:spPr/>
        <p:txBody>
          <a:bodyPr/>
          <a:lstStyle/>
          <a:p>
            <a:pPr marL="514350" indent="-514350">
              <a:buFont typeface="+mj-lt"/>
              <a:buAutoNum type="arabicPeriod" startAt="2"/>
            </a:pPr>
            <a:r>
              <a:rPr lang="en-US" dirty="0" smtClean="0"/>
              <a:t> V= </a:t>
            </a:r>
            <a:r>
              <a:rPr lang="en-US" u="sng" dirty="0" err="1" smtClean="0"/>
              <a:t>nRT</a:t>
            </a:r>
            <a:endParaRPr lang="en-US" u="sng" dirty="0" smtClean="0"/>
          </a:p>
          <a:p>
            <a:pPr marL="514350" indent="-514350">
              <a:buNone/>
            </a:pPr>
            <a:r>
              <a:rPr lang="en-US" dirty="0" smtClean="0"/>
              <a:t>               P</a:t>
            </a:r>
          </a:p>
          <a:p>
            <a:pPr marL="514350" indent="-514350">
              <a:buNone/>
            </a:pPr>
            <a:endParaRPr lang="en-US" dirty="0" smtClean="0"/>
          </a:p>
          <a:p>
            <a:pPr marL="514350" indent="-514350">
              <a:buNone/>
            </a:pPr>
            <a:r>
              <a:rPr lang="en-US" dirty="0" smtClean="0"/>
              <a:t>       V = ( 0.020 mol Ne)  (</a:t>
            </a:r>
            <a:r>
              <a:rPr lang="en-US" u="sng" dirty="0" smtClean="0"/>
              <a:t>8.31 </a:t>
            </a:r>
            <a:r>
              <a:rPr lang="en-US" u="sng" dirty="0" err="1" smtClean="0"/>
              <a:t>kPa</a:t>
            </a:r>
            <a:r>
              <a:rPr lang="en-US" u="sng" dirty="0" smtClean="0"/>
              <a:t> L</a:t>
            </a:r>
            <a:r>
              <a:rPr lang="en-US" dirty="0" smtClean="0"/>
              <a:t>)  (300 K)</a:t>
            </a:r>
          </a:p>
          <a:p>
            <a:pPr marL="514350" indent="-514350">
              <a:buNone/>
            </a:pPr>
            <a:r>
              <a:rPr lang="en-US" dirty="0" smtClean="0"/>
              <a:t>                                            ( 1 mol K)</a:t>
            </a:r>
          </a:p>
          <a:p>
            <a:pPr marL="514350" indent="-514350">
              <a:buNone/>
            </a:pPr>
            <a:r>
              <a:rPr lang="en-US" dirty="0" smtClean="0"/>
              <a:t>                                     0.505 </a:t>
            </a:r>
            <a:r>
              <a:rPr lang="en-US" dirty="0" err="1" smtClean="0"/>
              <a:t>kPa</a:t>
            </a:r>
            <a:endParaRPr lang="en-US" dirty="0" smtClean="0"/>
          </a:p>
          <a:p>
            <a:pPr marL="514350" indent="-514350">
              <a:buNone/>
            </a:pPr>
            <a:r>
              <a:rPr lang="en-US" dirty="0" smtClean="0"/>
              <a:t>       V= 99 L Ne</a:t>
            </a:r>
            <a:endParaRPr lang="en-US" dirty="0"/>
          </a:p>
        </p:txBody>
      </p:sp>
      <p:cxnSp>
        <p:nvCxnSpPr>
          <p:cNvPr id="5" name="Straight Connector 4"/>
          <p:cNvCxnSpPr/>
          <p:nvPr/>
        </p:nvCxnSpPr>
        <p:spPr>
          <a:xfrm>
            <a:off x="1752600" y="4495800"/>
            <a:ext cx="6019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2971800" y="3505200"/>
            <a:ext cx="685800" cy="3048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105400" y="4114800"/>
            <a:ext cx="685800" cy="228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791200" y="4114800"/>
            <a:ext cx="304800" cy="22860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7391400" y="3581400"/>
            <a:ext cx="228600" cy="22860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486400" y="3581400"/>
            <a:ext cx="457200" cy="1524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953000" y="4724400"/>
            <a:ext cx="533400" cy="1524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Gas Law Problem Solutions</a:t>
            </a:r>
            <a:endParaRPr lang="en-US" dirty="0"/>
          </a:p>
        </p:txBody>
      </p:sp>
      <p:sp>
        <p:nvSpPr>
          <p:cNvPr id="3" name="Content Placeholder 2"/>
          <p:cNvSpPr>
            <a:spLocks noGrp="1"/>
          </p:cNvSpPr>
          <p:nvPr>
            <p:ph idx="1"/>
          </p:nvPr>
        </p:nvSpPr>
        <p:spPr>
          <a:xfrm>
            <a:off x="152400" y="1600200"/>
            <a:ext cx="8839200" cy="4953000"/>
          </a:xfrm>
        </p:spPr>
        <p:txBody>
          <a:bodyPr>
            <a:normAutofit lnSpcReduction="10000"/>
          </a:bodyPr>
          <a:lstStyle/>
          <a:p>
            <a:pPr marL="514350" indent="-514350">
              <a:buFont typeface="+mj-lt"/>
              <a:buAutoNum type="arabicPeriod" startAt="3"/>
            </a:pPr>
            <a:r>
              <a:rPr lang="en-US" dirty="0" smtClean="0"/>
              <a:t>First determine moles </a:t>
            </a:r>
          </a:p>
          <a:p>
            <a:pPr marL="514350" indent="-514350">
              <a:buNone/>
            </a:pPr>
            <a:r>
              <a:rPr lang="en-US" dirty="0" smtClean="0"/>
              <a:t>      PV=</a:t>
            </a:r>
            <a:r>
              <a:rPr lang="en-US" dirty="0" err="1" smtClean="0"/>
              <a:t>nRT</a:t>
            </a:r>
            <a:r>
              <a:rPr lang="en-US" dirty="0" smtClean="0"/>
              <a:t>  n=</a:t>
            </a:r>
            <a:r>
              <a:rPr lang="en-US" u="sng" dirty="0" smtClean="0"/>
              <a:t>PV</a:t>
            </a:r>
            <a:r>
              <a:rPr lang="en-US" dirty="0" smtClean="0"/>
              <a:t>           n=   (115 </a:t>
            </a:r>
            <a:r>
              <a:rPr lang="en-US" dirty="0" err="1" smtClean="0"/>
              <a:t>kPa</a:t>
            </a:r>
            <a:r>
              <a:rPr lang="en-US" dirty="0" smtClean="0"/>
              <a:t>) ( 15.5 L) </a:t>
            </a:r>
          </a:p>
          <a:p>
            <a:pPr marL="514350" indent="-514350">
              <a:spcBef>
                <a:spcPts val="0"/>
              </a:spcBef>
              <a:buNone/>
            </a:pPr>
            <a:r>
              <a:rPr lang="en-US" dirty="0" smtClean="0"/>
              <a:t>                          RT                   ( </a:t>
            </a:r>
            <a:r>
              <a:rPr lang="en-US" u="sng" dirty="0" smtClean="0"/>
              <a:t>8.31 </a:t>
            </a:r>
            <a:r>
              <a:rPr lang="en-US" u="sng" dirty="0" err="1" smtClean="0"/>
              <a:t>kPa</a:t>
            </a:r>
            <a:r>
              <a:rPr lang="en-US" u="sng" dirty="0" smtClean="0"/>
              <a:t> L</a:t>
            </a:r>
            <a:r>
              <a:rPr lang="en-US" dirty="0" smtClean="0"/>
              <a:t>)  (305)</a:t>
            </a:r>
          </a:p>
          <a:p>
            <a:pPr marL="514350" indent="-514350">
              <a:spcBef>
                <a:spcPts val="0"/>
              </a:spcBef>
              <a:buNone/>
            </a:pPr>
            <a:r>
              <a:rPr lang="en-US" dirty="0" smtClean="0"/>
              <a:t>                                                    ( 1 mol K )</a:t>
            </a:r>
          </a:p>
          <a:p>
            <a:pPr marL="514350" indent="-514350">
              <a:spcBef>
                <a:spcPts val="0"/>
              </a:spcBef>
              <a:buNone/>
            </a:pPr>
            <a:r>
              <a:rPr lang="en-US" dirty="0" smtClean="0"/>
              <a:t>          n= 0.703 mol H2</a:t>
            </a:r>
          </a:p>
          <a:p>
            <a:pPr marL="514350" indent="-514350">
              <a:spcBef>
                <a:spcPts val="0"/>
              </a:spcBef>
              <a:buNone/>
            </a:pPr>
            <a:r>
              <a:rPr lang="en-US" dirty="0" smtClean="0"/>
              <a:t>Now determine mass of Zn (molar ratio and molar mass)</a:t>
            </a:r>
          </a:p>
          <a:p>
            <a:pPr marL="514350" indent="-514350">
              <a:spcBef>
                <a:spcPts val="0"/>
              </a:spcBef>
              <a:buNone/>
            </a:pPr>
            <a:r>
              <a:rPr lang="en-US" dirty="0" smtClean="0"/>
              <a:t>	(0.703 mol H2)  (1 mol Zn)  ( 65.39 g Zn)</a:t>
            </a:r>
          </a:p>
          <a:p>
            <a:pPr marL="514350" indent="-514350">
              <a:spcBef>
                <a:spcPts val="0"/>
              </a:spcBef>
              <a:buNone/>
            </a:pPr>
            <a:r>
              <a:rPr lang="en-US" dirty="0" smtClean="0"/>
              <a:t>                 (1)            (1 mol H2)   ( 1 mol Zn)</a:t>
            </a:r>
          </a:p>
          <a:p>
            <a:pPr marL="514350" indent="-514350">
              <a:spcBef>
                <a:spcPts val="0"/>
              </a:spcBef>
              <a:buNone/>
            </a:pPr>
            <a:r>
              <a:rPr lang="en-US" dirty="0" smtClean="0"/>
              <a:t> = 46.0 g Zn</a:t>
            </a:r>
            <a:endParaRPr lang="en-US" dirty="0"/>
          </a:p>
        </p:txBody>
      </p:sp>
      <p:cxnSp>
        <p:nvCxnSpPr>
          <p:cNvPr id="5" name="Straight Connector 4"/>
          <p:cNvCxnSpPr/>
          <p:nvPr/>
        </p:nvCxnSpPr>
        <p:spPr>
          <a:xfrm>
            <a:off x="4724400" y="2590800"/>
            <a:ext cx="3200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0" y="5257800"/>
            <a:ext cx="6553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dirty="0" smtClean="0"/>
              <a:t>Compare and Contrast gas Laws</a:t>
            </a:r>
            <a:endParaRPr lang="en-US" dirty="0"/>
          </a:p>
        </p:txBody>
      </p:sp>
      <p:graphicFrame>
        <p:nvGraphicFramePr>
          <p:cNvPr id="4" name="Content Placeholder 3"/>
          <p:cNvGraphicFramePr>
            <a:graphicFrameLocks noGrp="1"/>
          </p:cNvGraphicFramePr>
          <p:nvPr>
            <p:ph idx="1"/>
          </p:nvPr>
        </p:nvGraphicFramePr>
        <p:xfrm>
          <a:off x="381000" y="990598"/>
          <a:ext cx="8229600" cy="5421002"/>
        </p:xfrm>
        <a:graphic>
          <a:graphicData uri="http://schemas.openxmlformats.org/drawingml/2006/table">
            <a:tbl>
              <a:tblPr firstRow="1" bandRow="1">
                <a:tableStyleId>{5C22544A-7EE6-4342-B048-85BDC9FD1C3A}</a:tableStyleId>
              </a:tblPr>
              <a:tblGrid>
                <a:gridCol w="1828800"/>
                <a:gridCol w="2286000"/>
                <a:gridCol w="2971800"/>
                <a:gridCol w="1143000"/>
              </a:tblGrid>
              <a:tr h="397510">
                <a:tc>
                  <a:txBody>
                    <a:bodyPr/>
                    <a:lstStyle/>
                    <a:p>
                      <a:pPr algn="ctr"/>
                      <a:r>
                        <a:rPr lang="en-US" dirty="0" smtClean="0"/>
                        <a:t>Gas Law</a:t>
                      </a:r>
                      <a:endParaRPr lang="en-US" dirty="0"/>
                    </a:p>
                  </a:txBody>
                  <a:tcPr/>
                </a:tc>
                <a:tc>
                  <a:txBody>
                    <a:bodyPr/>
                    <a:lstStyle/>
                    <a:p>
                      <a:pPr algn="ctr"/>
                      <a:r>
                        <a:rPr lang="en-US" dirty="0" smtClean="0"/>
                        <a:t>Relates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Equation</a:t>
                      </a:r>
                    </a:p>
                  </a:txBody>
                  <a:tcPr/>
                </a:tc>
                <a:tc>
                  <a:txBody>
                    <a:bodyPr/>
                    <a:lstStyle/>
                    <a:p>
                      <a:pPr algn="ctr"/>
                      <a:r>
                        <a:rPr lang="en-US" dirty="0" smtClean="0"/>
                        <a:t>Unit</a:t>
                      </a:r>
                      <a:endParaRPr lang="en-US" dirty="0"/>
                    </a:p>
                  </a:txBody>
                  <a:tcPr/>
                </a:tc>
              </a:tr>
              <a:tr h="516892">
                <a:tc>
                  <a:txBody>
                    <a:bodyPr/>
                    <a:lstStyle/>
                    <a:p>
                      <a:r>
                        <a:rPr lang="en-US" dirty="0" smtClean="0"/>
                        <a:t>Boyle’s</a:t>
                      </a:r>
                      <a:endParaRPr lang="en-US" dirty="0"/>
                    </a:p>
                  </a:txBody>
                  <a:tcPr/>
                </a:tc>
                <a:tc>
                  <a:txBody>
                    <a:bodyPr/>
                    <a:lstStyle/>
                    <a:p>
                      <a:r>
                        <a:rPr lang="en-US" dirty="0" smtClean="0"/>
                        <a:t>Pressure to Volume</a:t>
                      </a:r>
                      <a:endParaRPr lang="en-US" dirty="0"/>
                    </a:p>
                  </a:txBody>
                  <a:tcPr/>
                </a:tc>
                <a:tc>
                  <a:txBody>
                    <a:bodyPr/>
                    <a:lstStyle/>
                    <a:p>
                      <a:r>
                        <a:rPr lang="en-US" dirty="0" smtClean="0"/>
                        <a:t>P</a:t>
                      </a:r>
                      <a:r>
                        <a:rPr lang="en-US" baseline="-25000" dirty="0" smtClean="0"/>
                        <a:t>1</a:t>
                      </a:r>
                      <a:r>
                        <a:rPr lang="en-US" dirty="0" smtClean="0"/>
                        <a:t>V</a:t>
                      </a:r>
                      <a:r>
                        <a:rPr lang="en-US" baseline="-25000" dirty="0" smtClean="0"/>
                        <a:t>1</a:t>
                      </a:r>
                      <a:r>
                        <a:rPr lang="en-US" dirty="0" smtClean="0"/>
                        <a:t>=P</a:t>
                      </a:r>
                      <a:r>
                        <a:rPr lang="en-US" baseline="-25000" dirty="0" smtClean="0"/>
                        <a:t>2</a:t>
                      </a:r>
                      <a:r>
                        <a:rPr lang="en-US" dirty="0" smtClean="0"/>
                        <a:t>V</a:t>
                      </a:r>
                      <a:r>
                        <a:rPr lang="en-US" baseline="-25000" dirty="0" smtClean="0"/>
                        <a:t>2</a:t>
                      </a:r>
                      <a:endParaRPr lang="en-US" baseline="-25000" dirty="0"/>
                    </a:p>
                  </a:txBody>
                  <a:tcPr/>
                </a:tc>
                <a:tc>
                  <a:txBody>
                    <a:bodyPr/>
                    <a:lstStyle/>
                    <a:p>
                      <a:r>
                        <a:rPr lang="en-US" dirty="0" smtClean="0"/>
                        <a:t>L or </a:t>
                      </a:r>
                      <a:r>
                        <a:rPr lang="en-US" dirty="0" err="1" smtClean="0"/>
                        <a:t>kPa</a:t>
                      </a:r>
                      <a:endParaRPr lang="en-US" dirty="0"/>
                    </a:p>
                  </a:txBody>
                  <a:tcPr/>
                </a:tc>
              </a:tr>
              <a:tr h="805182">
                <a:tc>
                  <a:txBody>
                    <a:bodyPr/>
                    <a:lstStyle/>
                    <a:p>
                      <a:r>
                        <a:rPr lang="en-US" dirty="0" smtClean="0"/>
                        <a:t>Charles’s</a:t>
                      </a:r>
                      <a:endParaRPr lang="en-US" dirty="0"/>
                    </a:p>
                  </a:txBody>
                  <a:tcPr/>
                </a:tc>
                <a:tc>
                  <a:txBody>
                    <a:bodyPr/>
                    <a:lstStyle/>
                    <a:p>
                      <a:r>
                        <a:rPr lang="en-US" dirty="0" smtClean="0"/>
                        <a:t>Temperature</a:t>
                      </a:r>
                      <a:r>
                        <a:rPr lang="en-US" baseline="0" dirty="0" smtClean="0"/>
                        <a:t> to Volume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a:t>
                      </a:r>
                      <a:r>
                        <a:rPr lang="en-US" baseline="-25000" dirty="0" smtClean="0"/>
                        <a:t>1</a:t>
                      </a:r>
                      <a:r>
                        <a:rPr lang="en-US" dirty="0" smtClean="0"/>
                        <a:t>V</a:t>
                      </a:r>
                      <a:r>
                        <a:rPr lang="en-US" baseline="-25000" dirty="0" smtClean="0"/>
                        <a:t>2</a:t>
                      </a:r>
                      <a:r>
                        <a:rPr lang="en-US" dirty="0" smtClean="0"/>
                        <a:t>=T</a:t>
                      </a:r>
                      <a:r>
                        <a:rPr lang="en-US" baseline="-25000" dirty="0" smtClean="0"/>
                        <a:t>2</a:t>
                      </a:r>
                      <a:r>
                        <a:rPr lang="en-US" dirty="0" smtClean="0"/>
                        <a:t>V</a:t>
                      </a:r>
                      <a:r>
                        <a:rPr lang="en-US" baseline="-25000" dirty="0" smtClean="0"/>
                        <a:t>1</a:t>
                      </a:r>
                    </a:p>
                  </a:txBody>
                  <a:tcPr/>
                </a:tc>
                <a:tc>
                  <a:txBody>
                    <a:bodyPr/>
                    <a:lstStyle/>
                    <a:p>
                      <a:r>
                        <a:rPr lang="en-US" dirty="0" smtClean="0"/>
                        <a:t>K or L</a:t>
                      </a:r>
                      <a:endParaRPr lang="en-US" dirty="0"/>
                    </a:p>
                  </a:txBody>
                  <a:tcPr/>
                </a:tc>
              </a:tr>
              <a:tr h="871539">
                <a:tc>
                  <a:txBody>
                    <a:bodyPr/>
                    <a:lstStyle/>
                    <a:p>
                      <a:r>
                        <a:rPr lang="en-US" dirty="0" smtClean="0"/>
                        <a:t>Combined Gas law</a:t>
                      </a:r>
                      <a:endParaRPr lang="en-US" dirty="0"/>
                    </a:p>
                  </a:txBody>
                  <a:tcPr/>
                </a:tc>
                <a:tc>
                  <a:txBody>
                    <a:bodyPr/>
                    <a:lstStyle/>
                    <a:p>
                      <a:r>
                        <a:rPr lang="en-US" dirty="0" smtClean="0"/>
                        <a:t>Temperature, pressure and volume</a:t>
                      </a:r>
                      <a:endParaRPr lang="en-US" dirty="0"/>
                    </a:p>
                  </a:txBody>
                  <a:tcPr/>
                </a:tc>
                <a:tc>
                  <a:txBody>
                    <a:bodyPr/>
                    <a:lstStyle/>
                    <a:p>
                      <a:r>
                        <a:rPr lang="en-US" dirty="0" smtClean="0"/>
                        <a:t> V</a:t>
                      </a:r>
                      <a:r>
                        <a:rPr lang="en-US" baseline="-25000" dirty="0" smtClean="0"/>
                        <a:t>2</a:t>
                      </a:r>
                      <a:r>
                        <a:rPr lang="en-US" dirty="0" smtClean="0"/>
                        <a:t> =V</a:t>
                      </a:r>
                      <a:r>
                        <a:rPr lang="en-US" baseline="-25000" dirty="0" smtClean="0"/>
                        <a:t>1</a:t>
                      </a:r>
                      <a:r>
                        <a:rPr lang="en-US" dirty="0" smtClean="0"/>
                        <a:t>(P</a:t>
                      </a:r>
                      <a:r>
                        <a:rPr lang="en-US" baseline="-25000" dirty="0" smtClean="0"/>
                        <a:t>1</a:t>
                      </a:r>
                      <a:r>
                        <a:rPr lang="en-US" dirty="0" smtClean="0"/>
                        <a:t>/P</a:t>
                      </a:r>
                      <a:r>
                        <a:rPr lang="en-US" baseline="-25000" dirty="0" smtClean="0"/>
                        <a:t>2</a:t>
                      </a:r>
                      <a:r>
                        <a:rPr lang="en-US" dirty="0" smtClean="0"/>
                        <a:t>)(T</a:t>
                      </a:r>
                      <a:r>
                        <a:rPr lang="en-US" baseline="-25000" dirty="0" smtClean="0"/>
                        <a:t>2</a:t>
                      </a:r>
                      <a:r>
                        <a:rPr lang="en-US" dirty="0" smtClean="0"/>
                        <a:t>/T</a:t>
                      </a:r>
                      <a:r>
                        <a:rPr lang="en-US" baseline="-25000" dirty="0" smtClean="0"/>
                        <a:t>1</a:t>
                      </a:r>
                      <a:r>
                        <a:rPr lang="en-US" dirty="0" smtClean="0"/>
                        <a:t>) </a:t>
                      </a:r>
                      <a:endParaRPr lang="en-US" dirty="0"/>
                    </a:p>
                  </a:txBody>
                  <a:tcPr/>
                </a:tc>
                <a:tc>
                  <a:txBody>
                    <a:bodyPr/>
                    <a:lstStyle/>
                    <a:p>
                      <a:r>
                        <a:rPr lang="en-US" dirty="0" smtClean="0"/>
                        <a:t>K, L and </a:t>
                      </a:r>
                      <a:r>
                        <a:rPr lang="en-US" dirty="0" err="1" smtClean="0"/>
                        <a:t>kPa</a:t>
                      </a:r>
                      <a:endParaRPr lang="en-US" dirty="0"/>
                    </a:p>
                  </a:txBody>
                  <a:tcPr/>
                </a:tc>
              </a:tr>
              <a:tr h="785496">
                <a:tc>
                  <a:txBody>
                    <a:bodyPr/>
                    <a:lstStyle/>
                    <a:p>
                      <a:r>
                        <a:rPr lang="en-US" dirty="0" smtClean="0"/>
                        <a:t>Gay- </a:t>
                      </a:r>
                      <a:r>
                        <a:rPr lang="en-US" dirty="0" err="1" smtClean="0"/>
                        <a:t>Lussac’s</a:t>
                      </a:r>
                      <a:r>
                        <a:rPr lang="en-US" dirty="0" smtClean="0"/>
                        <a:t> Law</a:t>
                      </a:r>
                      <a:endParaRPr lang="en-US" dirty="0"/>
                    </a:p>
                  </a:txBody>
                  <a:tcPr/>
                </a:tc>
                <a:tc>
                  <a:txBody>
                    <a:bodyPr/>
                    <a:lstStyle/>
                    <a:p>
                      <a:r>
                        <a:rPr lang="en-US" dirty="0" smtClean="0"/>
                        <a:t> Temperature and pressure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t>
                      </a:r>
                      <a:r>
                        <a:rPr lang="en-US" baseline="-25000" dirty="0" smtClean="0"/>
                        <a:t>1</a:t>
                      </a:r>
                      <a:r>
                        <a:rPr lang="en-US" baseline="0" dirty="0" smtClean="0"/>
                        <a:t>T</a:t>
                      </a:r>
                      <a:r>
                        <a:rPr lang="en-US" baseline="-25000" dirty="0" smtClean="0"/>
                        <a:t>2</a:t>
                      </a:r>
                      <a:r>
                        <a:rPr lang="en-US" dirty="0" smtClean="0"/>
                        <a:t>=P</a:t>
                      </a:r>
                      <a:r>
                        <a:rPr lang="en-US" baseline="-25000" dirty="0" smtClean="0"/>
                        <a:t>2</a:t>
                      </a:r>
                      <a:r>
                        <a:rPr lang="en-US" baseline="0" dirty="0" smtClean="0"/>
                        <a:t>T</a:t>
                      </a:r>
                      <a:r>
                        <a:rPr lang="en-US" baseline="-25000" dirty="0" smtClean="0"/>
                        <a:t>1</a:t>
                      </a:r>
                    </a:p>
                    <a:p>
                      <a:endParaRPr lang="en-US" dirty="0"/>
                    </a:p>
                  </a:txBody>
                  <a:tcPr/>
                </a:tc>
                <a:tc>
                  <a:txBody>
                    <a:bodyPr/>
                    <a:lstStyle/>
                    <a:p>
                      <a:r>
                        <a:rPr lang="en-US" dirty="0" smtClean="0"/>
                        <a:t>K</a:t>
                      </a:r>
                      <a:r>
                        <a:rPr lang="en-US" baseline="0" dirty="0" smtClean="0"/>
                        <a:t> or </a:t>
                      </a:r>
                      <a:r>
                        <a:rPr lang="en-US" baseline="0" dirty="0" err="1" smtClean="0"/>
                        <a:t>kPa</a:t>
                      </a:r>
                      <a:endParaRPr lang="en-US" dirty="0"/>
                    </a:p>
                  </a:txBody>
                  <a:tcPr/>
                </a:tc>
              </a:tr>
              <a:tr h="851853">
                <a:tc>
                  <a:txBody>
                    <a:bodyPr/>
                    <a:lstStyle/>
                    <a:p>
                      <a:r>
                        <a:rPr lang="en-US" dirty="0" smtClean="0"/>
                        <a:t>Avogadro’s Law </a:t>
                      </a:r>
                      <a:endParaRPr lang="en-US" dirty="0"/>
                    </a:p>
                  </a:txBody>
                  <a:tcPr/>
                </a:tc>
                <a:tc>
                  <a:txBody>
                    <a:bodyPr/>
                    <a:lstStyle/>
                    <a:p>
                      <a:r>
                        <a:rPr lang="en-US" dirty="0" smtClean="0"/>
                        <a:t> volume to moles</a:t>
                      </a:r>
                      <a:endParaRPr lang="en-US" dirty="0"/>
                    </a:p>
                  </a:txBody>
                  <a:tcPr/>
                </a:tc>
                <a:tc>
                  <a:txBody>
                    <a:bodyPr/>
                    <a:lstStyle/>
                    <a:p>
                      <a:r>
                        <a:rPr lang="en-US" dirty="0" smtClean="0"/>
                        <a:t>V</a:t>
                      </a:r>
                      <a:r>
                        <a:rPr lang="en-US" baseline="-25000" dirty="0" smtClean="0"/>
                        <a:t>1</a:t>
                      </a:r>
                      <a:r>
                        <a:rPr lang="en-US" dirty="0" smtClean="0"/>
                        <a:t> / n</a:t>
                      </a:r>
                      <a:r>
                        <a:rPr lang="en-US" baseline="-25000" dirty="0" smtClean="0"/>
                        <a:t>1</a:t>
                      </a:r>
                      <a:r>
                        <a:rPr lang="en-US" dirty="0" smtClean="0"/>
                        <a:t> = V</a:t>
                      </a:r>
                      <a:r>
                        <a:rPr lang="en-US" baseline="-25000" dirty="0" smtClean="0"/>
                        <a:t>2</a:t>
                      </a:r>
                      <a:r>
                        <a:rPr lang="en-US" dirty="0" smtClean="0"/>
                        <a:t> / n</a:t>
                      </a:r>
                      <a:r>
                        <a:rPr lang="en-US" baseline="-25000" dirty="0" smtClean="0"/>
                        <a:t>2</a:t>
                      </a:r>
                      <a:endParaRPr lang="en-US" dirty="0"/>
                    </a:p>
                  </a:txBody>
                  <a:tcPr/>
                </a:tc>
                <a:tc>
                  <a:txBody>
                    <a:bodyPr/>
                    <a:lstStyle/>
                    <a:p>
                      <a:r>
                        <a:rPr lang="en-US" dirty="0" err="1" smtClean="0"/>
                        <a:t>kPa</a:t>
                      </a:r>
                      <a:r>
                        <a:rPr lang="en-US" dirty="0" smtClean="0"/>
                        <a:t> or mol</a:t>
                      </a:r>
                      <a:endParaRPr lang="en-US" dirty="0"/>
                    </a:p>
                  </a:txBody>
                  <a:tcPr/>
                </a:tc>
              </a:tr>
              <a:tr h="1192530">
                <a:tc>
                  <a:txBody>
                    <a:bodyPr/>
                    <a:lstStyle/>
                    <a:p>
                      <a:r>
                        <a:rPr lang="en-US" dirty="0" smtClean="0"/>
                        <a:t>Ideal gas Law</a:t>
                      </a:r>
                      <a:endParaRPr lang="en-US" dirty="0"/>
                    </a:p>
                  </a:txBody>
                  <a:tcPr/>
                </a:tc>
                <a:tc>
                  <a:txBody>
                    <a:bodyPr/>
                    <a:lstStyle/>
                    <a:p>
                      <a:r>
                        <a:rPr lang="en-US" dirty="0" smtClean="0"/>
                        <a:t>Pressure, volume, temp and moles</a:t>
                      </a:r>
                      <a:endParaRPr lang="en-US" dirty="0"/>
                    </a:p>
                  </a:txBody>
                  <a:tcPr/>
                </a:tc>
                <a:tc>
                  <a:txBody>
                    <a:bodyPr/>
                    <a:lstStyle/>
                    <a:p>
                      <a:pPr lvl="1">
                        <a:buNone/>
                      </a:pPr>
                      <a:r>
                        <a:rPr lang="en-US" dirty="0" smtClean="0"/>
                        <a:t>PV=</a:t>
                      </a:r>
                      <a:r>
                        <a:rPr lang="en-US" dirty="0" err="1" smtClean="0"/>
                        <a:t>nRT</a:t>
                      </a:r>
                      <a:r>
                        <a:rPr lang="en-US" dirty="0" smtClean="0"/>
                        <a:t> and </a:t>
                      </a:r>
                    </a:p>
                    <a:p>
                      <a:pPr lvl="1">
                        <a:buNone/>
                      </a:pPr>
                      <a:r>
                        <a:rPr lang="en-US" sz="2400" baseline="-25000" dirty="0" smtClean="0"/>
                        <a:t>PV = </a:t>
                      </a:r>
                      <a:r>
                        <a:rPr lang="en-US" sz="1600" u="sng" dirty="0" smtClean="0"/>
                        <a:t>m</a:t>
                      </a:r>
                      <a:r>
                        <a:rPr lang="en-US" sz="2400" dirty="0" smtClean="0"/>
                        <a:t> </a:t>
                      </a:r>
                      <a:r>
                        <a:rPr lang="en-US" sz="2400" baseline="-25000" dirty="0" smtClean="0"/>
                        <a:t>RT</a:t>
                      </a:r>
                    </a:p>
                    <a:p>
                      <a:pPr lvl="1">
                        <a:buNone/>
                      </a:pPr>
                      <a:r>
                        <a:rPr lang="en-US" sz="2400" baseline="-25000" dirty="0" smtClean="0"/>
                        <a:t> </a:t>
                      </a:r>
                      <a:r>
                        <a:rPr lang="en-US" sz="2400" baseline="0" dirty="0" smtClean="0"/>
                        <a:t>     </a:t>
                      </a:r>
                      <a:r>
                        <a:rPr lang="en-US" sz="2400" baseline="58000" dirty="0" smtClean="0"/>
                        <a:t>M</a:t>
                      </a:r>
                    </a:p>
                  </a:txBody>
                  <a:tcPr/>
                </a:tc>
                <a:tc>
                  <a:txBody>
                    <a:bodyPr/>
                    <a:lstStyle/>
                    <a:p>
                      <a:r>
                        <a:rPr lang="en-US" dirty="0" smtClean="0"/>
                        <a:t>Mol, L,</a:t>
                      </a:r>
                      <a:r>
                        <a:rPr lang="en-US" baseline="0" dirty="0" smtClean="0"/>
                        <a:t> K, or </a:t>
                      </a:r>
                      <a:r>
                        <a:rPr lang="en-US" baseline="0" dirty="0" err="1" smtClean="0"/>
                        <a:t>kPa</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Barometer vs. Manometer: Both measure pressure </a:t>
            </a:r>
            <a:endParaRPr lang="en-US" dirty="0"/>
          </a:p>
        </p:txBody>
      </p:sp>
      <p:pic>
        <p:nvPicPr>
          <p:cNvPr id="4" name="Content Placeholder 3" descr="AAAUAXZ0.jpg"/>
          <p:cNvPicPr>
            <a:picLocks noGrp="1" noChangeAspect="1"/>
          </p:cNvPicPr>
          <p:nvPr>
            <p:ph idx="1"/>
          </p:nvPr>
        </p:nvPicPr>
        <p:blipFill>
          <a:blip r:embed="rId2" cstate="print"/>
          <a:stretch>
            <a:fillRect/>
          </a:stretch>
        </p:blipFill>
        <p:spPr>
          <a:xfrm>
            <a:off x="504131" y="1600200"/>
            <a:ext cx="8218494" cy="4572000"/>
          </a:xfrm>
        </p:spPr>
      </p:pic>
      <p:sp>
        <p:nvSpPr>
          <p:cNvPr id="5" name="TextBox 4"/>
          <p:cNvSpPr txBox="1"/>
          <p:nvPr/>
        </p:nvSpPr>
        <p:spPr>
          <a:xfrm>
            <a:off x="457200" y="1905000"/>
            <a:ext cx="3200400" cy="369332"/>
          </a:xfrm>
          <a:prstGeom prst="rect">
            <a:avLst/>
          </a:prstGeom>
          <a:noFill/>
        </p:spPr>
        <p:txBody>
          <a:bodyPr wrap="square" rtlCol="0">
            <a:spAutoFit/>
          </a:bodyPr>
          <a:lstStyle/>
          <a:p>
            <a:r>
              <a:rPr lang="en-US" dirty="0" smtClean="0"/>
              <a:t>Barometer: is always closed end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Calculations for Open Ended System</a:t>
            </a:r>
            <a:endParaRPr lang="en-US" dirty="0"/>
          </a:p>
        </p:txBody>
      </p:sp>
      <p:sp>
        <p:nvSpPr>
          <p:cNvPr id="3" name="Content Placeholder 2"/>
          <p:cNvSpPr>
            <a:spLocks noGrp="1"/>
          </p:cNvSpPr>
          <p:nvPr>
            <p:ph idx="1"/>
          </p:nvPr>
        </p:nvSpPr>
        <p:spPr>
          <a:xfrm>
            <a:off x="228600" y="1371600"/>
            <a:ext cx="8458200" cy="5105400"/>
          </a:xfrm>
        </p:spPr>
        <p:txBody>
          <a:bodyPr>
            <a:normAutofit lnSpcReduction="10000"/>
          </a:bodyPr>
          <a:lstStyle/>
          <a:p>
            <a:r>
              <a:rPr lang="en-US" dirty="0" smtClean="0"/>
              <a:t>If mmHg is higher in open end</a:t>
            </a:r>
          </a:p>
          <a:p>
            <a:r>
              <a:rPr lang="en-US" dirty="0" err="1" smtClean="0"/>
              <a:t>P</a:t>
            </a:r>
            <a:r>
              <a:rPr lang="en-US" baseline="-25000" dirty="0" err="1" smtClean="0"/>
              <a:t>gas</a:t>
            </a:r>
            <a:r>
              <a:rPr lang="en-US" dirty="0" smtClean="0"/>
              <a:t> =</a:t>
            </a:r>
            <a:r>
              <a:rPr lang="en-US" dirty="0" err="1" smtClean="0"/>
              <a:t>P</a:t>
            </a:r>
            <a:r>
              <a:rPr lang="en-US" baseline="-25000" dirty="0" err="1" smtClean="0"/>
              <a:t>atmosphere</a:t>
            </a:r>
            <a:r>
              <a:rPr lang="en-US" dirty="0" smtClean="0"/>
              <a:t> + P</a:t>
            </a:r>
            <a:r>
              <a:rPr lang="en-US" baseline="-25000" dirty="0" smtClean="0"/>
              <a:t>h3 </a:t>
            </a:r>
          </a:p>
          <a:p>
            <a:pPr>
              <a:buNone/>
            </a:pPr>
            <a:r>
              <a:rPr lang="en-US" dirty="0" smtClean="0"/>
              <a:t>Solve for gas pressure if:</a:t>
            </a:r>
          </a:p>
          <a:p>
            <a:pPr>
              <a:buNone/>
            </a:pPr>
            <a:r>
              <a:rPr lang="en-US" dirty="0" smtClean="0"/>
              <a:t>	P</a:t>
            </a:r>
            <a:r>
              <a:rPr lang="en-US" baseline="-25000" dirty="0" smtClean="0"/>
              <a:t>h3 = </a:t>
            </a:r>
            <a:r>
              <a:rPr lang="en-US" dirty="0" smtClean="0"/>
              <a:t>185 mmHg</a:t>
            </a:r>
          </a:p>
          <a:p>
            <a:pPr>
              <a:buNone/>
            </a:pPr>
            <a:r>
              <a:rPr lang="en-US" dirty="0" smtClean="0"/>
              <a:t>    Atmospheric pressure is 98.95 </a:t>
            </a:r>
            <a:r>
              <a:rPr lang="en-US" dirty="0" err="1" smtClean="0"/>
              <a:t>kPa</a:t>
            </a:r>
            <a:endParaRPr lang="en-US" dirty="0" smtClean="0"/>
          </a:p>
          <a:p>
            <a:pPr marL="514350" indent="-514350">
              <a:buFont typeface="+mj-lt"/>
              <a:buAutoNum type="arabicPeriod"/>
            </a:pPr>
            <a:r>
              <a:rPr lang="en-US" baseline="-25000" dirty="0" smtClean="0"/>
              <a:t> </a:t>
            </a:r>
            <a:r>
              <a:rPr lang="en-US" dirty="0" smtClean="0"/>
              <a:t>Convert mmHg to </a:t>
            </a:r>
            <a:r>
              <a:rPr lang="en-US" dirty="0" err="1" smtClean="0"/>
              <a:t>kPa</a:t>
            </a:r>
            <a:r>
              <a:rPr lang="en-US" baseline="-25000" dirty="0" smtClean="0"/>
              <a:t> </a:t>
            </a:r>
          </a:p>
          <a:p>
            <a:pPr>
              <a:buNone/>
            </a:pPr>
            <a:r>
              <a:rPr lang="en-US" dirty="0" smtClean="0"/>
              <a:t># </a:t>
            </a:r>
            <a:r>
              <a:rPr lang="en-US" dirty="0" err="1" smtClean="0"/>
              <a:t>kPa</a:t>
            </a:r>
            <a:r>
              <a:rPr lang="en-US" dirty="0" smtClean="0"/>
              <a:t> = (185mm/1)(1kPa/7.50mm)=24.7 </a:t>
            </a:r>
            <a:r>
              <a:rPr lang="en-US" dirty="0" err="1" smtClean="0"/>
              <a:t>kPa</a:t>
            </a:r>
            <a:endParaRPr lang="en-US" dirty="0" smtClean="0"/>
          </a:p>
          <a:p>
            <a:pPr marL="514350" indent="-514350">
              <a:buFont typeface="+mj-lt"/>
              <a:buAutoNum type="arabicPeriod" startAt="2"/>
            </a:pPr>
            <a:r>
              <a:rPr lang="en-US" dirty="0" smtClean="0"/>
              <a:t>Add </a:t>
            </a:r>
            <a:r>
              <a:rPr lang="en-US" dirty="0" err="1" smtClean="0"/>
              <a:t>kPa</a:t>
            </a:r>
            <a:r>
              <a:rPr lang="en-US" dirty="0" smtClean="0"/>
              <a:t> to atmospheric pressure</a:t>
            </a:r>
          </a:p>
          <a:p>
            <a:pPr>
              <a:buNone/>
            </a:pPr>
            <a:r>
              <a:rPr lang="en-US" dirty="0" smtClean="0"/>
              <a:t>Pressure of gas = 98.95 +24.7= 124kPa</a:t>
            </a:r>
            <a:endParaRPr lang="en-US" dirty="0"/>
          </a:p>
        </p:txBody>
      </p:sp>
      <p:pic>
        <p:nvPicPr>
          <p:cNvPr id="4" name="Picture 3" descr="AAAUAXZ0.jpg"/>
          <p:cNvPicPr>
            <a:picLocks noChangeAspect="1"/>
          </p:cNvPicPr>
          <p:nvPr/>
        </p:nvPicPr>
        <p:blipFill>
          <a:blip r:embed="rId2" cstate="print"/>
          <a:srcRect l="67568" t="6275"/>
          <a:stretch>
            <a:fillRect/>
          </a:stretch>
        </p:blipFill>
        <p:spPr>
          <a:xfrm>
            <a:off x="6553200" y="1066800"/>
            <a:ext cx="2209800" cy="355256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as_07.jpg"/>
          <p:cNvPicPr>
            <a:picLocks noGrp="1" noChangeAspect="1"/>
          </p:cNvPicPr>
          <p:nvPr>
            <p:ph idx="1"/>
          </p:nvPr>
        </p:nvPicPr>
        <p:blipFill>
          <a:blip r:embed="rId2" cstate="print"/>
          <a:stretch>
            <a:fillRect/>
          </a:stretch>
        </p:blipFill>
        <p:spPr>
          <a:xfrm>
            <a:off x="381000" y="1295400"/>
            <a:ext cx="8534399" cy="3505199"/>
          </a:xfrm>
        </p:spPr>
      </p:pic>
      <p:sp>
        <p:nvSpPr>
          <p:cNvPr id="2" name="Title 1"/>
          <p:cNvSpPr>
            <a:spLocks noGrp="1"/>
          </p:cNvSpPr>
          <p:nvPr>
            <p:ph type="title"/>
          </p:nvPr>
        </p:nvSpPr>
        <p:spPr>
          <a:xfrm>
            <a:off x="457200" y="274638"/>
            <a:ext cx="8229600" cy="1020762"/>
          </a:xfrm>
        </p:spPr>
        <p:txBody>
          <a:bodyPr>
            <a:normAutofit fontScale="90000"/>
          </a:bodyPr>
          <a:lstStyle/>
          <a:p>
            <a:r>
              <a:rPr lang="en-US" dirty="0" smtClean="0"/>
              <a:t>Closed system: Used to measure pressure of a gas</a:t>
            </a:r>
            <a:endParaRPr lang="en-US" dirty="0"/>
          </a:p>
        </p:txBody>
      </p:sp>
      <p:sp>
        <p:nvSpPr>
          <p:cNvPr id="5" name="TextBox 4"/>
          <p:cNvSpPr txBox="1"/>
          <p:nvPr/>
        </p:nvSpPr>
        <p:spPr>
          <a:xfrm>
            <a:off x="685800" y="4876800"/>
            <a:ext cx="7696200" cy="1938992"/>
          </a:xfrm>
          <a:prstGeom prst="rect">
            <a:avLst/>
          </a:prstGeom>
          <a:noFill/>
        </p:spPr>
        <p:txBody>
          <a:bodyPr wrap="square" rtlCol="0">
            <a:spAutoFit/>
          </a:bodyPr>
          <a:lstStyle/>
          <a:p>
            <a:pPr>
              <a:buFont typeface="Arial" pitchFamily="34" charset="0"/>
              <a:buChar char="•"/>
            </a:pPr>
            <a:r>
              <a:rPr lang="en-US" sz="2400" dirty="0" smtClean="0"/>
              <a:t>The closed arm is filled with gas, what is the pressure of the gas, in </a:t>
            </a:r>
            <a:r>
              <a:rPr lang="en-US" sz="2400" dirty="0" err="1" smtClean="0"/>
              <a:t>kPa</a:t>
            </a:r>
            <a:r>
              <a:rPr lang="en-US" sz="2400" dirty="0" smtClean="0"/>
              <a:t>?</a:t>
            </a:r>
          </a:p>
          <a:p>
            <a:pPr lvl="1">
              <a:buFont typeface="Arial" pitchFamily="34" charset="0"/>
              <a:buChar char="•"/>
            </a:pPr>
            <a:r>
              <a:rPr lang="en-US" sz="2400" dirty="0" smtClean="0"/>
              <a:t>The difference in the Hg level is 165 mm</a:t>
            </a:r>
          </a:p>
          <a:p>
            <a:pPr lvl="1">
              <a:buFont typeface="Arial" pitchFamily="34" charset="0"/>
              <a:buChar char="•"/>
            </a:pPr>
            <a:r>
              <a:rPr lang="en-US" sz="2400" dirty="0" smtClean="0"/>
              <a:t>7.50 mm = 1 </a:t>
            </a:r>
            <a:r>
              <a:rPr lang="en-US" sz="2400" dirty="0" err="1" smtClean="0"/>
              <a:t>kPa</a:t>
            </a:r>
            <a:endParaRPr lang="en-US" sz="2400" dirty="0" smtClean="0"/>
          </a:p>
          <a:p>
            <a:r>
              <a:rPr lang="en-US" sz="2400" dirty="0" smtClean="0"/>
              <a:t>Pressure of gas = (165.0 mm/1) ( 1kPa/7.5 mm) = 22.0 </a:t>
            </a:r>
            <a:r>
              <a:rPr lang="en-US" sz="2400" dirty="0" err="1" smtClean="0"/>
              <a:t>kPa</a:t>
            </a:r>
            <a:endParaRPr lang="en-US" sz="2400" dirty="0"/>
          </a:p>
        </p:txBody>
      </p:sp>
      <p:pic>
        <p:nvPicPr>
          <p:cNvPr id="6" name="Content Placeholder 3" descr="AAAUAXZ0.jpg"/>
          <p:cNvPicPr>
            <a:picLocks noChangeAspect="1"/>
          </p:cNvPicPr>
          <p:nvPr/>
        </p:nvPicPr>
        <p:blipFill>
          <a:blip r:embed="rId3" cstate="print"/>
          <a:srcRect t="85000" r="75537"/>
          <a:stretch>
            <a:fillRect/>
          </a:stretch>
        </p:blipFill>
        <p:spPr>
          <a:xfrm>
            <a:off x="381000" y="4191000"/>
            <a:ext cx="1858069" cy="63381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dirty="0" smtClean="0"/>
              <a:t>Try some yourself</a:t>
            </a:r>
            <a:endParaRPr lang="en-US" dirty="0"/>
          </a:p>
        </p:txBody>
      </p:sp>
      <p:sp>
        <p:nvSpPr>
          <p:cNvPr id="3" name="Content Placeholder 2"/>
          <p:cNvSpPr>
            <a:spLocks noGrp="1"/>
          </p:cNvSpPr>
          <p:nvPr>
            <p:ph idx="1"/>
          </p:nvPr>
        </p:nvSpPr>
        <p:spPr>
          <a:xfrm>
            <a:off x="457200" y="990600"/>
            <a:ext cx="8229600" cy="5135563"/>
          </a:xfrm>
        </p:spPr>
        <p:txBody>
          <a:bodyPr>
            <a:normAutofit fontScale="92500" lnSpcReduction="10000"/>
          </a:bodyPr>
          <a:lstStyle/>
          <a:p>
            <a:pPr marL="514350" indent="-514350">
              <a:buFont typeface="+mj-lt"/>
              <a:buAutoNum type="arabicPeriod"/>
            </a:pPr>
            <a:r>
              <a:rPr lang="en-US" dirty="0" smtClean="0"/>
              <a:t>Closed manometer containing sulfur dioxide gas (SO2). Height difference in mmHg is 560, what is the pressure of SO2 in </a:t>
            </a:r>
            <a:r>
              <a:rPr lang="en-US" dirty="0" err="1" smtClean="0"/>
              <a:t>kPa</a:t>
            </a:r>
            <a:r>
              <a:rPr lang="en-US" dirty="0" smtClean="0"/>
              <a:t>?</a:t>
            </a:r>
          </a:p>
          <a:p>
            <a:pPr marL="514350" indent="-514350">
              <a:buFont typeface="+mj-lt"/>
              <a:buAutoNum type="arabicPeriod"/>
            </a:pPr>
            <a:r>
              <a:rPr lang="en-US" dirty="0" smtClean="0"/>
              <a:t> An open monometer containing Hydrogen. Hg level is 78.0 mmHg in the arm connected to the air (open end), air pressure is 100.7kPa. What is the pressure of Hydrogen in </a:t>
            </a:r>
            <a:r>
              <a:rPr lang="en-US" dirty="0" err="1" smtClean="0"/>
              <a:t>kPa</a:t>
            </a:r>
            <a:r>
              <a:rPr lang="en-US" dirty="0" smtClean="0"/>
              <a:t>?</a:t>
            </a:r>
          </a:p>
          <a:p>
            <a:pPr marL="514350" indent="-514350">
              <a:buFont typeface="+mj-lt"/>
              <a:buAutoNum type="arabicPeriod"/>
            </a:pPr>
            <a:r>
              <a:rPr lang="en-US" dirty="0" smtClean="0"/>
              <a:t>An open monometer </a:t>
            </a:r>
            <a:r>
              <a:rPr lang="en-US" smtClean="0"/>
              <a:t>containing Nitrogen</a:t>
            </a:r>
            <a:r>
              <a:rPr lang="en-US" dirty="0" smtClean="0"/>
              <a:t>. Hg level is 26.0 mmHg in the arm connected to the gas, air pressure is 99.6kPa. What is the pressure of nitrogen in </a:t>
            </a:r>
            <a:r>
              <a:rPr lang="en-US" dirty="0" err="1" smtClean="0"/>
              <a:t>kPa</a:t>
            </a:r>
            <a:r>
              <a:rPr lang="en-US" dirty="0"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AAUAXZ0.jpg"/>
          <p:cNvPicPr>
            <a:picLocks noChangeAspect="1"/>
          </p:cNvPicPr>
          <p:nvPr/>
        </p:nvPicPr>
        <p:blipFill>
          <a:blip r:embed="rId2" cstate="print"/>
          <a:srcRect l="34662" t="17192" r="38450"/>
          <a:stretch>
            <a:fillRect/>
          </a:stretch>
        </p:blipFill>
        <p:spPr>
          <a:xfrm>
            <a:off x="533400" y="4724400"/>
            <a:ext cx="2298192" cy="1981200"/>
          </a:xfrm>
          <a:prstGeom prst="rect">
            <a:avLst/>
          </a:prstGeom>
        </p:spPr>
      </p:pic>
      <p:sp>
        <p:nvSpPr>
          <p:cNvPr id="2" name="Title 1"/>
          <p:cNvSpPr>
            <a:spLocks noGrp="1"/>
          </p:cNvSpPr>
          <p:nvPr>
            <p:ph type="title"/>
          </p:nvPr>
        </p:nvSpPr>
        <p:spPr>
          <a:xfrm>
            <a:off x="457200" y="274638"/>
            <a:ext cx="8229600" cy="563562"/>
          </a:xfrm>
        </p:spPr>
        <p:txBody>
          <a:bodyPr>
            <a:normAutofit fontScale="90000"/>
          </a:bodyPr>
          <a:lstStyle/>
          <a:p>
            <a:r>
              <a:rPr lang="en-US" dirty="0" smtClean="0"/>
              <a:t>Answers</a:t>
            </a:r>
            <a:endParaRPr lang="en-US" dirty="0"/>
          </a:p>
        </p:txBody>
      </p:sp>
      <p:sp>
        <p:nvSpPr>
          <p:cNvPr id="3" name="Content Placeholder 2"/>
          <p:cNvSpPr>
            <a:spLocks noGrp="1"/>
          </p:cNvSpPr>
          <p:nvPr>
            <p:ph idx="1"/>
          </p:nvPr>
        </p:nvSpPr>
        <p:spPr>
          <a:xfrm>
            <a:off x="457200" y="914400"/>
            <a:ext cx="8229600" cy="5211763"/>
          </a:xfrm>
        </p:spPr>
        <p:txBody>
          <a:bodyPr/>
          <a:lstStyle/>
          <a:p>
            <a:pPr marL="514350" indent="-514350">
              <a:buFont typeface="+mj-lt"/>
              <a:buAutoNum type="arabicPeriod"/>
            </a:pPr>
            <a:r>
              <a:rPr lang="en-US" dirty="0" smtClean="0"/>
              <a:t> Pressure of SO2 = (560.0 mm/1) ( 1kPa/7.5 mm) = 74.6 </a:t>
            </a:r>
            <a:r>
              <a:rPr lang="en-US" dirty="0" err="1" smtClean="0"/>
              <a:t>kPa</a:t>
            </a:r>
            <a:endParaRPr lang="en-US" dirty="0" smtClean="0"/>
          </a:p>
          <a:p>
            <a:pPr marL="514350" indent="-514350">
              <a:buFont typeface="+mj-lt"/>
              <a:buAutoNum type="arabicPeriod"/>
            </a:pPr>
            <a:r>
              <a:rPr lang="en-US" dirty="0" smtClean="0"/>
              <a:t># </a:t>
            </a:r>
            <a:r>
              <a:rPr lang="en-US" dirty="0" err="1" smtClean="0"/>
              <a:t>kPa</a:t>
            </a:r>
            <a:r>
              <a:rPr lang="en-US" dirty="0" smtClean="0"/>
              <a:t> = (78.0mm/1)(1kPa/7.50mm)=10.4 </a:t>
            </a:r>
            <a:r>
              <a:rPr lang="en-US" dirty="0" err="1" smtClean="0"/>
              <a:t>kPa</a:t>
            </a:r>
            <a:endParaRPr lang="en-US" dirty="0" smtClean="0"/>
          </a:p>
          <a:p>
            <a:pPr marL="514350" indent="-514350">
              <a:buNone/>
            </a:pPr>
            <a:r>
              <a:rPr lang="en-US" dirty="0" smtClean="0"/>
              <a:t>   Pressure of H</a:t>
            </a:r>
            <a:r>
              <a:rPr lang="en-US" baseline="-25000" dirty="0" smtClean="0"/>
              <a:t>2</a:t>
            </a:r>
            <a:r>
              <a:rPr lang="en-US" dirty="0" smtClean="0"/>
              <a:t>= 100.7kPa + 10.4kPa= 111.1 </a:t>
            </a:r>
            <a:r>
              <a:rPr lang="en-US" dirty="0" err="1" smtClean="0"/>
              <a:t>kPa</a:t>
            </a:r>
            <a:r>
              <a:rPr lang="en-US" dirty="0" smtClean="0"/>
              <a:t>      </a:t>
            </a:r>
          </a:p>
          <a:p>
            <a:pPr marL="514350" indent="-514350">
              <a:buFont typeface="+mj-lt"/>
              <a:buAutoNum type="arabicPeriod" startAt="3"/>
            </a:pPr>
            <a:r>
              <a:rPr lang="en-US" dirty="0" smtClean="0"/>
              <a:t># </a:t>
            </a:r>
            <a:r>
              <a:rPr lang="en-US" dirty="0" err="1" smtClean="0"/>
              <a:t>kPa</a:t>
            </a:r>
            <a:r>
              <a:rPr lang="en-US" dirty="0" smtClean="0"/>
              <a:t>= (26.0mm/1)(1kPa/7.50mm)= 3.47kPa            Pressure of N2 = -3.47kPa + 99.6 =96.1kPa</a:t>
            </a:r>
          </a:p>
          <a:p>
            <a:pPr marL="2686050" lvl="5" indent="-514350">
              <a:buNone/>
            </a:pPr>
            <a:r>
              <a:rPr lang="en-US" dirty="0" smtClean="0"/>
              <a:t>	notice the negative number, less than air pressure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dirty="0" smtClean="0"/>
              <a:t>Complete section review #1-8 handout p 73</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7140</TotalTime>
  <Words>2449</Words>
  <Application>Microsoft Office PowerPoint</Application>
  <PresentationFormat>On-screen Show (4:3)</PresentationFormat>
  <Paragraphs>324</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Gas Laws</vt:lpstr>
      <vt:lpstr>Gas Pressure</vt:lpstr>
      <vt:lpstr>Atmospheric Pressure</vt:lpstr>
      <vt:lpstr>Barometer vs. Manometer: Both measure pressure </vt:lpstr>
      <vt:lpstr>Calculations for Open Ended System</vt:lpstr>
      <vt:lpstr>Closed system: Used to measure pressure of a gas</vt:lpstr>
      <vt:lpstr>Try some yourself</vt:lpstr>
      <vt:lpstr>Answers</vt:lpstr>
      <vt:lpstr>Homework</vt:lpstr>
      <vt:lpstr>Mathematic Relationships</vt:lpstr>
      <vt:lpstr>Boyle’s Law; Relates Pressure and Volume</vt:lpstr>
      <vt:lpstr>Boyle’s Law Example Problems</vt:lpstr>
      <vt:lpstr>Charles’s Law; relates Temperature and Volume</vt:lpstr>
      <vt:lpstr>Charles’s Law Example Problem</vt:lpstr>
      <vt:lpstr>Charles’s Law Example Problem #2</vt:lpstr>
      <vt:lpstr>Practice use of Boyle’s Law</vt:lpstr>
      <vt:lpstr>Practice use of Charles’s Law</vt:lpstr>
      <vt:lpstr>Combined Gas Law: when both temperature and pressure change occur</vt:lpstr>
      <vt:lpstr>Practice: Combined Gas Law</vt:lpstr>
      <vt:lpstr>Try this on your own!</vt:lpstr>
      <vt:lpstr>Homework: Complete Handout, Pg 78-79</vt:lpstr>
      <vt:lpstr>Gay- Lussac’s Law: relates Temperature and pressure</vt:lpstr>
      <vt:lpstr>Gay- Lussac’s Law Example</vt:lpstr>
      <vt:lpstr>Practice Problems; Gay- Lussac’s Law</vt:lpstr>
      <vt:lpstr>Avogadro’s Law; relates volume to moles</vt:lpstr>
      <vt:lpstr>Avogadro’s Law Practice</vt:lpstr>
      <vt:lpstr>Avogadro’s Law Practice</vt:lpstr>
      <vt:lpstr>Progression of Laws</vt:lpstr>
      <vt:lpstr>Ideal Gas Law</vt:lpstr>
      <vt:lpstr>Ideal Gas Law</vt:lpstr>
      <vt:lpstr>Amount of Gas Present</vt:lpstr>
      <vt:lpstr>Application Of Gas Laws Example</vt:lpstr>
      <vt:lpstr>Gas Laws Example 2</vt:lpstr>
      <vt:lpstr>Ideal Gas Law Problems</vt:lpstr>
      <vt:lpstr>Ideal Gas Law Problem Solutions</vt:lpstr>
      <vt:lpstr>Ideal Gas Law Problem Solutions</vt:lpstr>
      <vt:lpstr>Ideal Gas Law Problem Solutions</vt:lpstr>
      <vt:lpstr>Compare and Contrast gas Laws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 Laws</dc:title>
  <dc:creator>User</dc:creator>
  <cp:lastModifiedBy>Providence Public Schools</cp:lastModifiedBy>
  <cp:revision>120</cp:revision>
  <dcterms:created xsi:type="dcterms:W3CDTF">2011-04-21T18:39:37Z</dcterms:created>
  <dcterms:modified xsi:type="dcterms:W3CDTF">2011-05-23T13:32:26Z</dcterms:modified>
</cp:coreProperties>
</file>