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9" r:id="rId6"/>
    <p:sldId id="272" r:id="rId7"/>
    <p:sldId id="260" r:id="rId8"/>
    <p:sldId id="263" r:id="rId9"/>
    <p:sldId id="264" r:id="rId10"/>
    <p:sldId id="270" r:id="rId11"/>
    <p:sldId id="271" r:id="rId12"/>
    <p:sldId id="265" r:id="rId13"/>
    <p:sldId id="273" r:id="rId14"/>
    <p:sldId id="274" r:id="rId15"/>
    <p:sldId id="266" r:id="rId16"/>
    <p:sldId id="262" r:id="rId17"/>
    <p:sldId id="267" r:id="rId18"/>
    <p:sldId id="261" r:id="rId19"/>
    <p:sldId id="275" r:id="rId20"/>
    <p:sldId id="268" r:id="rId21"/>
    <p:sldId id="278" r:id="rId22"/>
    <p:sldId id="279" r:id="rId23"/>
    <p:sldId id="276" r:id="rId24"/>
    <p:sldId id="277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D201CBC-6C62-4327-9C88-DFD548C2B396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CE2A2A-E5E3-4AD6-A3EF-F5421CFF05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C8A6F-C3E8-4297-812D-97087D8D9CBF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55E49-B5E6-4386-B4E5-DE3D7F1FC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illing of atomic orbital's and energy levels</a:t>
            </a:r>
            <a:endParaRPr lang="en-US" dirty="0"/>
          </a:p>
        </p:txBody>
      </p:sp>
      <p:pic>
        <p:nvPicPr>
          <p:cNvPr id="1026" name="Picture 2" descr="C:\Documents and Settings\TEMP.ACADEMIC.002\Local Settings\Temporary Internet Files\Content.IE5\MOVNXSVK\MC90043691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check your progress again!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many </a:t>
            </a:r>
            <a:r>
              <a:rPr lang="en-US" dirty="0" err="1" smtClean="0"/>
              <a:t>orbitals</a:t>
            </a:r>
            <a:r>
              <a:rPr lang="en-US" dirty="0" smtClean="0"/>
              <a:t> are found in the fourth energy level?</a:t>
            </a:r>
          </a:p>
          <a:p>
            <a:r>
              <a:rPr lang="en-US" dirty="0" smtClean="0"/>
              <a:t>Which sublevels will it have?</a:t>
            </a:r>
          </a:p>
          <a:p>
            <a:r>
              <a:rPr lang="en-US" dirty="0" smtClean="0"/>
              <a:t>How many </a:t>
            </a:r>
            <a:r>
              <a:rPr lang="en-US" dirty="0" err="1" smtClean="0"/>
              <a:t>orbitals</a:t>
            </a:r>
            <a:r>
              <a:rPr lang="en-US" dirty="0" smtClean="0"/>
              <a:t> are in each of the sublevels?</a:t>
            </a:r>
            <a:endParaRPr lang="en-US" dirty="0"/>
          </a:p>
        </p:txBody>
      </p:sp>
      <p:pic>
        <p:nvPicPr>
          <p:cNvPr id="6146" name="Picture 2" descr="C:\Documents and Settings\TEMP.ACADEMIC.002\Local Settings\Temporary Internet Files\Content.IE5\3BUSQ6TU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1925" y="457200"/>
            <a:ext cx="1362075" cy="190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n=4 </a:t>
            </a:r>
          </a:p>
          <a:p>
            <a:r>
              <a:rPr lang="en-US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  , 4</a:t>
            </a:r>
            <a:r>
              <a:rPr lang="en-US" baseline="30000" dirty="0" smtClean="0"/>
              <a:t>2</a:t>
            </a:r>
            <a:r>
              <a:rPr lang="en-US" dirty="0" smtClean="0"/>
              <a:t> or 16 </a:t>
            </a:r>
            <a:r>
              <a:rPr lang="en-US" dirty="0" err="1" smtClean="0"/>
              <a:t>orbitals</a:t>
            </a:r>
            <a:r>
              <a:rPr lang="en-US" dirty="0" smtClean="0"/>
              <a:t>!</a:t>
            </a:r>
          </a:p>
          <a:p>
            <a:r>
              <a:rPr lang="en-US" dirty="0" smtClean="0"/>
              <a:t>an s sublevel with one orbital</a:t>
            </a:r>
          </a:p>
          <a:p>
            <a:r>
              <a:rPr lang="en-US" dirty="0" smtClean="0"/>
              <a:t>a p sublevel with 3 </a:t>
            </a:r>
            <a:r>
              <a:rPr lang="en-US" dirty="0" err="1" smtClean="0"/>
              <a:t>orbitals</a:t>
            </a:r>
            <a:r>
              <a:rPr lang="en-US" dirty="0" smtClean="0"/>
              <a:t> </a:t>
            </a:r>
          </a:p>
          <a:p>
            <a:r>
              <a:rPr lang="en-US" dirty="0" smtClean="0"/>
              <a:t> a d sublevel with 5 </a:t>
            </a:r>
            <a:r>
              <a:rPr lang="en-US" dirty="0" err="1" smtClean="0"/>
              <a:t>orbitals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 f sublevel with 7 </a:t>
            </a:r>
            <a:r>
              <a:rPr lang="en-US" dirty="0" err="1" smtClean="0"/>
              <a:t>orbitals</a:t>
            </a:r>
            <a:endParaRPr lang="en-US" dirty="0"/>
          </a:p>
        </p:txBody>
      </p:sp>
      <p:pic>
        <p:nvPicPr>
          <p:cNvPr id="7171" name="Picture 3" descr="C:\Documents and Settings\TEMP.ACADEMIC.002\Local Settings\Temporary Internet Files\Content.IE5\98XJACLL\MC90038355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33400"/>
            <a:ext cx="2242575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Total Number of Electrons per Energy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800" b="1" dirty="0" smtClean="0"/>
              <a:t>An easy way to calculate the total number of </a:t>
            </a:r>
            <a:r>
              <a:rPr lang="en-US" sz="3800" b="1" u="sng" dirty="0" smtClean="0"/>
              <a:t>electrons</a:t>
            </a:r>
            <a:r>
              <a:rPr lang="en-US" sz="3800" b="1" dirty="0" smtClean="0"/>
              <a:t> that can be held by a given energy level is to use the formula </a:t>
            </a:r>
            <a:r>
              <a:rPr lang="en-US" sz="3800" b="1" dirty="0" smtClean="0">
                <a:solidFill>
                  <a:srgbClr val="00B050"/>
                </a:solidFill>
              </a:rPr>
              <a:t>2n</a:t>
            </a:r>
            <a:r>
              <a:rPr lang="en-US" sz="3800" b="1" baseline="30000" dirty="0" smtClean="0">
                <a:solidFill>
                  <a:srgbClr val="00B050"/>
                </a:solidFill>
              </a:rPr>
              <a:t>2</a:t>
            </a:r>
            <a:r>
              <a:rPr lang="en-US" sz="3800" b="1" dirty="0" smtClean="0"/>
              <a:t>.   </a:t>
            </a:r>
          </a:p>
          <a:p>
            <a:pPr lvl="1"/>
            <a:r>
              <a:rPr lang="en-US" dirty="0" smtClean="0"/>
              <a:t>For example, the </a:t>
            </a:r>
            <a:r>
              <a:rPr lang="en-US" dirty="0" smtClean="0">
                <a:solidFill>
                  <a:srgbClr val="00B050"/>
                </a:solidFill>
              </a:rPr>
              <a:t>fourth energy level (n=4</a:t>
            </a:r>
            <a:r>
              <a:rPr lang="en-US" dirty="0" smtClean="0"/>
              <a:t>) can hold</a:t>
            </a:r>
          </a:p>
          <a:p>
            <a:pPr lvl="1">
              <a:buNone/>
            </a:pPr>
            <a:r>
              <a:rPr lang="en-US" dirty="0" smtClean="0"/>
              <a:t>        </a:t>
            </a:r>
            <a:r>
              <a:rPr lang="en-US" dirty="0" smtClean="0">
                <a:solidFill>
                  <a:srgbClr val="00B050"/>
                </a:solidFill>
              </a:rPr>
              <a:t>2(4)</a:t>
            </a:r>
            <a:r>
              <a:rPr lang="en-US" baseline="30000" dirty="0" smtClean="0">
                <a:solidFill>
                  <a:srgbClr val="00B050"/>
                </a:solidFill>
              </a:rPr>
              <a:t>2</a:t>
            </a:r>
            <a:r>
              <a:rPr lang="en-US" dirty="0" smtClean="0"/>
              <a:t> = 32 electrons.  </a:t>
            </a:r>
          </a:p>
          <a:p>
            <a:pPr lvl="1"/>
            <a:r>
              <a:rPr lang="en-US" dirty="0" smtClean="0"/>
              <a:t>This makes sense because the fourth energy level would have four sublevels, one of each of the named types.  </a:t>
            </a:r>
          </a:p>
          <a:p>
            <a:pPr lvl="2"/>
            <a:r>
              <a:rPr lang="en-US" dirty="0" smtClean="0"/>
              <a:t>The s sublevel hold 2 electrons, </a:t>
            </a:r>
          </a:p>
          <a:p>
            <a:pPr lvl="2"/>
            <a:r>
              <a:rPr lang="en-US" dirty="0" smtClean="0"/>
              <a:t>the p sublevel holds 6 electrons ,</a:t>
            </a:r>
          </a:p>
          <a:p>
            <a:pPr lvl="2"/>
            <a:r>
              <a:rPr lang="en-US" dirty="0" smtClean="0"/>
              <a:t> the d sublevel holds 10 electrons and the f sublevel holds 14 electrons.  </a:t>
            </a:r>
          </a:p>
          <a:p>
            <a:pPr lvl="2"/>
            <a:r>
              <a:rPr lang="en-US" dirty="0" smtClean="0"/>
              <a:t>2 + 6 + 10 + 14 = 32, so the formula 2n</a:t>
            </a:r>
            <a:r>
              <a:rPr lang="en-US" baseline="30000" dirty="0" smtClean="0"/>
              <a:t>2</a:t>
            </a:r>
            <a:r>
              <a:rPr lang="en-US" dirty="0" smtClean="0"/>
              <a:t> works!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check your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electrons can the third energy level hold? </a:t>
            </a:r>
          </a:p>
          <a:p>
            <a:r>
              <a:rPr lang="en-US" dirty="0" smtClean="0"/>
              <a:t>How do you know?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third energy level (n=3) can</a:t>
            </a:r>
          </a:p>
          <a:p>
            <a:pPr>
              <a:buNone/>
            </a:pPr>
            <a:r>
              <a:rPr lang="en-US" dirty="0" smtClean="0"/>
              <a:t>      hold 2(3)</a:t>
            </a:r>
            <a:r>
              <a:rPr lang="en-US" baseline="30000" dirty="0" smtClean="0"/>
              <a:t>2</a:t>
            </a:r>
            <a:r>
              <a:rPr lang="en-US" dirty="0" smtClean="0"/>
              <a:t> = 18 electrons. </a:t>
            </a:r>
          </a:p>
          <a:p>
            <a:pPr lvl="1"/>
            <a:r>
              <a:rPr lang="en-US" dirty="0" smtClean="0"/>
              <a:t>This makes sense because the third energy level would have three sublevels, one of each of the named types.  </a:t>
            </a:r>
          </a:p>
          <a:p>
            <a:pPr lvl="2"/>
            <a:r>
              <a:rPr lang="en-US" dirty="0" smtClean="0"/>
              <a:t>The s sublevel hold 2 electrons, </a:t>
            </a:r>
          </a:p>
          <a:p>
            <a:pPr lvl="2"/>
            <a:r>
              <a:rPr lang="en-US" dirty="0" smtClean="0"/>
              <a:t>the p sublevel holds 6 electrons ,</a:t>
            </a:r>
          </a:p>
          <a:p>
            <a:pPr lvl="2"/>
            <a:r>
              <a:rPr lang="en-US" dirty="0" smtClean="0"/>
              <a:t> the d sublevel holds 10 electrons</a:t>
            </a:r>
          </a:p>
          <a:p>
            <a:pPr lvl="2"/>
            <a:r>
              <a:rPr lang="en-US" dirty="0" smtClean="0"/>
              <a:t>2 + 6 + 10  = 18, so the formula 2n</a:t>
            </a:r>
            <a:r>
              <a:rPr lang="en-US" baseline="30000" dirty="0" smtClean="0"/>
              <a:t>2</a:t>
            </a:r>
            <a:r>
              <a:rPr lang="en-US" dirty="0" smtClean="0"/>
              <a:t> works! </a:t>
            </a:r>
            <a:endParaRPr lang="en-US" dirty="0"/>
          </a:p>
        </p:txBody>
      </p:sp>
      <p:pic>
        <p:nvPicPr>
          <p:cNvPr id="8194" name="Picture 2" descr="C:\Documents and Settings\TEMP.ACADEMIC.002\Local Settings\Temporary Internet Files\Content.IE5\3BUSQ6TU\MC9000913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04800"/>
            <a:ext cx="2559167" cy="2614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Capacity of the First 4 Energy </a:t>
            </a:r>
            <a:r>
              <a:rPr lang="en-US" dirty="0"/>
              <a:t>L</a:t>
            </a:r>
            <a:r>
              <a:rPr lang="en-US" dirty="0" smtClean="0"/>
              <a:t>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Orbitals</a:t>
                      </a:r>
                      <a:r>
                        <a:rPr lang="en-US" b="1" dirty="0" smtClean="0"/>
                        <a:t> and Electron Capacity of the First Four Principle Energy Levels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Principle energy level (n)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Type of sublevel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Number of </a:t>
                      </a:r>
                      <a:r>
                        <a:rPr lang="en-US" b="1" dirty="0" err="1" smtClean="0"/>
                        <a:t>orbitals</a:t>
                      </a:r>
                      <a:r>
                        <a:rPr lang="en-US" b="1" dirty="0" smtClean="0"/>
                        <a:t> per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Number of </a:t>
                      </a:r>
                      <a:r>
                        <a:rPr lang="en-US" b="1" dirty="0" err="1" smtClean="0"/>
                        <a:t>orbitals</a:t>
                      </a:r>
                      <a:r>
                        <a:rPr lang="en-US" b="1" dirty="0" smtClean="0"/>
                        <a:t> per level(n</a:t>
                      </a:r>
                      <a:r>
                        <a:rPr lang="en-US" b="1" baseline="30000" dirty="0" smtClean="0"/>
                        <a:t>2</a:t>
                      </a:r>
                      <a:r>
                        <a:rPr lang="en-US" b="1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Maximum number of electrons (2n</a:t>
                      </a:r>
                      <a:r>
                        <a:rPr lang="en-US" b="1" baseline="30000" dirty="0" smtClean="0"/>
                        <a:t>2</a:t>
                      </a:r>
                      <a:r>
                        <a:rPr lang="en-US" b="1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Shapes of </a:t>
            </a:r>
            <a:r>
              <a:rPr lang="en-US" dirty="0" err="1"/>
              <a:t>O</a:t>
            </a:r>
            <a:r>
              <a:rPr lang="en-US" dirty="0" err="1" smtClean="0"/>
              <a:t>rbitals</a:t>
            </a:r>
            <a:endParaRPr lang="en-US" dirty="0"/>
          </a:p>
        </p:txBody>
      </p:sp>
      <p:pic>
        <p:nvPicPr>
          <p:cNvPr id="4" name="Content Placeholder 3" descr="ch9orbital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2522" y="1600200"/>
            <a:ext cx="671895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Order of Filling Sublevels with 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energy sublevels are filled in a specific order</a:t>
            </a:r>
          </a:p>
          <a:p>
            <a:r>
              <a:rPr lang="en-US" dirty="0" smtClean="0"/>
              <a:t>You must follow the rules to understand when electrons will fill each level</a:t>
            </a:r>
          </a:p>
          <a:p>
            <a:r>
              <a:rPr lang="en-US" dirty="0" smtClean="0"/>
              <a:t>Once you know this you can write them out in electron configuration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S</a:t>
            </a:r>
            <a:r>
              <a:rPr lang="en-US" dirty="0" smtClean="0"/>
              <a:t>tart at the beginning of each arrow</a:t>
            </a:r>
            <a:br>
              <a:rPr lang="en-US" dirty="0" smtClean="0"/>
            </a:br>
            <a:r>
              <a:rPr lang="en-US" dirty="0" smtClean="0"/>
              <a:t>then follow it all of the way to the end, filling in the sublevels that it passes through</a:t>
            </a:r>
            <a:endParaRPr lang="en-US" dirty="0"/>
          </a:p>
        </p:txBody>
      </p:sp>
      <p:pic>
        <p:nvPicPr>
          <p:cNvPr id="4" name="Content Placeholder 3" descr="elecfil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2321487"/>
            <a:ext cx="5105400" cy="4536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up from the neck up!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order in which sublevels are filled by electrons?</a:t>
            </a:r>
          </a:p>
          <a:p>
            <a:pPr lvl="1"/>
            <a:r>
              <a:rPr lang="en-US" dirty="0" smtClean="0"/>
              <a:t>Please write it out through the seventh energy level!</a:t>
            </a:r>
          </a:p>
          <a:p>
            <a:pPr lvl="1"/>
            <a:r>
              <a:rPr lang="en-US" dirty="0" smtClean="0"/>
              <a:t>Hint!!!!  --- draw the diagram first then use 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TEMP.ACADEMIC.002\Local Settings\Temporary Internet Files\Content.IE5\I2QUQ828\MC90041361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62400"/>
            <a:ext cx="2446013" cy="25746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b="1" dirty="0" smtClean="0"/>
              <a:t>Electron Configuration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 A form of notation which </a:t>
            </a:r>
            <a:r>
              <a:rPr lang="en-US" u="sng" dirty="0" smtClean="0"/>
              <a:t>shows how the electrons are distributed among the various atomic orbital and energy levels</a:t>
            </a:r>
            <a:r>
              <a:rPr lang="en-US" dirty="0" smtClean="0"/>
              <a:t>. </a:t>
            </a:r>
          </a:p>
          <a:p>
            <a:r>
              <a:rPr lang="en-US" dirty="0" smtClean="0"/>
              <a:t>The format consists of a series of numbers, letters and superscripts as shown below</a:t>
            </a:r>
          </a:p>
          <a:p>
            <a:pPr algn="ctr">
              <a:buNone/>
            </a:pPr>
            <a:r>
              <a:rPr lang="en-US" sz="8800" b="1" dirty="0" smtClean="0"/>
              <a:t>He        1s</a:t>
            </a:r>
            <a:r>
              <a:rPr lang="en-US" sz="8800" b="1" baseline="30000" dirty="0" smtClean="0"/>
              <a:t>2 </a:t>
            </a:r>
            <a:endParaRPr lang="en-US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carefully at the order!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the order for filling in the sublevels becomes; 1s, 2s, 2p, 3s, </a:t>
            </a:r>
            <a:r>
              <a:rPr lang="en-US" u="sng" dirty="0" smtClean="0"/>
              <a:t>3p, 4s, 3d</a:t>
            </a:r>
            <a:r>
              <a:rPr lang="en-US" dirty="0" smtClean="0"/>
              <a:t>, </a:t>
            </a:r>
            <a:r>
              <a:rPr lang="en-US" u="sng" dirty="0" smtClean="0"/>
              <a:t>4p, 5s, 4d</a:t>
            </a:r>
            <a:r>
              <a:rPr lang="en-US" dirty="0" smtClean="0"/>
              <a:t>, </a:t>
            </a:r>
            <a:r>
              <a:rPr lang="en-US" u="sng" dirty="0" smtClean="0"/>
              <a:t>5p, 6s, 4f</a:t>
            </a:r>
            <a:r>
              <a:rPr lang="en-US" dirty="0" smtClean="0"/>
              <a:t>, </a:t>
            </a:r>
            <a:r>
              <a:rPr lang="en-US" u="sng" dirty="0" smtClean="0"/>
              <a:t>5d, 6p, 7s</a:t>
            </a:r>
            <a:r>
              <a:rPr lang="en-US" dirty="0" smtClean="0"/>
              <a:t>, </a:t>
            </a:r>
            <a:r>
              <a:rPr lang="en-US" u="sng" dirty="0" smtClean="0"/>
              <a:t>5f, 6d,7p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Content Placeholder 3" descr="elecfi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472543"/>
            <a:ext cx="3810000" cy="3385457"/>
          </a:xfrm>
          <a:prstGeom prst="rect">
            <a:avLst/>
          </a:prstGeom>
        </p:spPr>
      </p:pic>
      <p:pic>
        <p:nvPicPr>
          <p:cNvPr id="9218" name="Picture 2" descr="C:\Documents and Settings\TEMP.ACADEMIC.002\Local Settings\Temporary Internet Files\Content.IE5\MOVNXSVK\MC90043382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9624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 smtClean="0"/>
              <a:t>How many electrons do each of these energy levels  hold?</a:t>
            </a:r>
          </a:p>
          <a:p>
            <a:pPr fontAlgn="t"/>
            <a:r>
              <a:rPr lang="en-US" dirty="0" smtClean="0"/>
              <a:t>S holds 2</a:t>
            </a:r>
            <a:endParaRPr lang="en-US" dirty="0"/>
          </a:p>
          <a:p>
            <a:pPr fontAlgn="t"/>
            <a:r>
              <a:rPr lang="en-US" dirty="0" smtClean="0"/>
              <a:t>P holds 6</a:t>
            </a:r>
            <a:endParaRPr lang="en-US" dirty="0"/>
          </a:p>
          <a:p>
            <a:pPr fontAlgn="t"/>
            <a:r>
              <a:rPr lang="en-US" dirty="0" smtClean="0"/>
              <a:t>D holds 10</a:t>
            </a:r>
            <a:endParaRPr lang="en-US" dirty="0"/>
          </a:p>
          <a:p>
            <a:pPr fontAlgn="t"/>
            <a:r>
              <a:rPr lang="en-US" dirty="0" smtClean="0"/>
              <a:t>F holds 14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 descr="C:\Documents and Settings\TEMP.ACADEMIC.002\Local Settings\Temporary Internet Files\Content.IE5\98XJACLL\MC90044203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2" y="2509837"/>
            <a:ext cx="3900488" cy="3860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609600"/>
          <a:ext cx="8229600" cy="4923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219200"/>
                <a:gridCol w="2895600"/>
              </a:tblGrid>
              <a:tr h="1065788">
                <a:tc gridSpan="4"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Orbital and Electron Capacity for the Four Named Sublevels</a:t>
                      </a:r>
                      <a:endParaRPr lang="en-US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93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of </a:t>
                      </a:r>
                      <a:r>
                        <a:rPr lang="en-US" dirty="0" err="1" smtClean="0"/>
                        <a:t>Orbitals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                  Maximum # of Electrons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93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5693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5693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1457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electron configurations for each of these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</a:t>
            </a:r>
          </a:p>
        </p:txBody>
      </p:sp>
      <p:pic>
        <p:nvPicPr>
          <p:cNvPr id="11266" name="Picture 2" descr="C:\Documents and Settings\TEMP.ACADEMIC.002\Local Settings\Temporary Internet Files\Content.IE5\MOVNXSVK\MC90007081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1964" y="1295400"/>
            <a:ext cx="3054507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TEMP.ACADEMIC.002\Local Settings\Temporary Internet Files\Content.IE5\3BUSQ6TU\MC9002890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57400" cy="33242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7" y="1541462"/>
            <a:ext cx="8229600" cy="4525963"/>
          </a:xfrm>
        </p:spPr>
        <p:txBody>
          <a:bodyPr/>
          <a:lstStyle/>
          <a:p>
            <a:pPr marL="514350" indent="-514350">
              <a:buAutoNum type="arabicPlain"/>
            </a:pPr>
            <a:r>
              <a:rPr lang="en-US" dirty="0" smtClean="0"/>
              <a:t>K has 19 electrons-  1s</a:t>
            </a:r>
            <a:r>
              <a:rPr lang="en-US" baseline="30000" dirty="0" smtClean="0"/>
              <a:t>2</a:t>
            </a:r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r>
              <a:rPr lang="en-US" dirty="0"/>
              <a:t>2</a:t>
            </a:r>
            <a:r>
              <a:rPr lang="en-US" dirty="0" smtClean="0"/>
              <a:t>p</a:t>
            </a:r>
            <a:r>
              <a:rPr lang="en-US" baseline="30000" dirty="0" smtClean="0"/>
              <a:t>6</a:t>
            </a:r>
            <a:r>
              <a:rPr lang="en-US" dirty="0" smtClean="0"/>
              <a:t>3s</a:t>
            </a:r>
            <a:r>
              <a:rPr lang="en-US" baseline="30000" dirty="0" smtClean="0"/>
              <a:t>2</a:t>
            </a:r>
            <a:r>
              <a:rPr lang="en-US" dirty="0" smtClean="0"/>
              <a:t>3p</a:t>
            </a:r>
            <a:r>
              <a:rPr lang="en-US" baseline="30000" dirty="0" smtClean="0"/>
              <a:t>6</a:t>
            </a:r>
            <a:r>
              <a:rPr lang="en-US" dirty="0" smtClean="0"/>
              <a:t>4s</a:t>
            </a:r>
            <a:r>
              <a:rPr lang="en-US" baseline="30000" dirty="0" smtClean="0"/>
              <a:t>1</a:t>
            </a:r>
            <a:r>
              <a:rPr lang="en-US" dirty="0" smtClean="0"/>
              <a:t> </a:t>
            </a:r>
          </a:p>
          <a:p>
            <a:pPr lvl="2" fontAlgn="t"/>
            <a:r>
              <a:rPr lang="en-US" dirty="0" smtClean="0"/>
              <a:t>(S holds 2, P holds 6)</a:t>
            </a:r>
          </a:p>
          <a:p>
            <a:pPr marL="514350" indent="-514350">
              <a:buAutoNum type="arabicPlain" startAt="2"/>
            </a:pPr>
            <a:r>
              <a:rPr lang="en-US" dirty="0" smtClean="0"/>
              <a:t>Ag has 47 electrons- </a:t>
            </a:r>
            <a:r>
              <a:rPr lang="en-US" dirty="0"/>
              <a:t>1s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r>
              <a:rPr lang="en-US" dirty="0" smtClean="0"/>
              <a:t> 2p</a:t>
            </a:r>
            <a:r>
              <a:rPr lang="en-US" baseline="30000" dirty="0" smtClean="0"/>
              <a:t>6</a:t>
            </a:r>
            <a:r>
              <a:rPr lang="en-US" dirty="0" smtClean="0"/>
              <a:t> 3s</a:t>
            </a:r>
            <a:r>
              <a:rPr lang="en-US" baseline="30000" dirty="0" smtClean="0"/>
              <a:t>2 </a:t>
            </a:r>
            <a:r>
              <a:rPr lang="en-US" dirty="0" smtClean="0"/>
              <a:t>3p</a:t>
            </a:r>
            <a:r>
              <a:rPr lang="en-US" baseline="30000" dirty="0" smtClean="0"/>
              <a:t>6</a:t>
            </a:r>
            <a:r>
              <a:rPr lang="en-US" dirty="0" smtClean="0"/>
              <a:t> 4s</a:t>
            </a:r>
            <a:r>
              <a:rPr lang="en-US" baseline="30000" dirty="0" smtClean="0"/>
              <a:t>2  </a:t>
            </a:r>
            <a:r>
              <a:rPr lang="en-US" dirty="0" smtClean="0"/>
              <a:t> 3d</a:t>
            </a:r>
            <a:r>
              <a:rPr lang="en-US" baseline="30000" dirty="0" smtClean="0"/>
              <a:t>10 </a:t>
            </a:r>
            <a:r>
              <a:rPr lang="en-US" dirty="0" smtClean="0"/>
              <a:t> 4p</a:t>
            </a:r>
            <a:r>
              <a:rPr lang="en-US" baseline="30000" dirty="0" smtClean="0"/>
              <a:t>6 </a:t>
            </a:r>
            <a:r>
              <a:rPr lang="en-US" dirty="0" smtClean="0"/>
              <a:t>5s</a:t>
            </a:r>
            <a:r>
              <a:rPr lang="en-US" baseline="30000" dirty="0" smtClean="0"/>
              <a:t>1 </a:t>
            </a:r>
            <a:r>
              <a:rPr lang="en-US" dirty="0" smtClean="0"/>
              <a:t>4d</a:t>
            </a:r>
            <a:r>
              <a:rPr lang="en-US" baseline="30000" dirty="0" smtClean="0"/>
              <a:t>10</a:t>
            </a:r>
          </a:p>
          <a:p>
            <a:pPr marL="514350" indent="-514350">
              <a:buNone/>
            </a:pPr>
            <a:r>
              <a:rPr lang="en-US" baseline="30000" dirty="0" smtClean="0"/>
              <a:t> </a:t>
            </a:r>
            <a:r>
              <a:rPr lang="en-US" dirty="0" smtClean="0"/>
              <a:t> </a:t>
            </a:r>
            <a:r>
              <a:rPr lang="en-US" sz="2400" dirty="0" smtClean="0"/>
              <a:t>(to make it neater we write the energy levels together like this- </a:t>
            </a:r>
            <a:r>
              <a:rPr lang="en-US" sz="2400" dirty="0"/>
              <a:t>1s</a:t>
            </a:r>
            <a:r>
              <a:rPr lang="en-US" sz="2400" baseline="30000" dirty="0"/>
              <a:t>2</a:t>
            </a:r>
            <a:r>
              <a:rPr lang="en-US" sz="2400" dirty="0"/>
              <a:t> 2s</a:t>
            </a:r>
            <a:r>
              <a:rPr lang="en-US" sz="2400" baseline="30000" dirty="0"/>
              <a:t>2</a:t>
            </a:r>
            <a:r>
              <a:rPr lang="en-US" sz="2400" dirty="0"/>
              <a:t>p</a:t>
            </a:r>
            <a:r>
              <a:rPr lang="en-US" sz="2400" baseline="30000" dirty="0"/>
              <a:t>6</a:t>
            </a:r>
            <a:r>
              <a:rPr lang="en-US" sz="2400" dirty="0"/>
              <a:t> 3s</a:t>
            </a:r>
            <a:r>
              <a:rPr lang="en-US" sz="2400" baseline="30000" dirty="0"/>
              <a:t>2</a:t>
            </a:r>
            <a:r>
              <a:rPr lang="en-US" sz="2400" dirty="0"/>
              <a:t>p</a:t>
            </a:r>
            <a:r>
              <a:rPr lang="en-US" sz="2400" baseline="30000" dirty="0"/>
              <a:t>6</a:t>
            </a:r>
            <a:r>
              <a:rPr lang="en-US" sz="2400" dirty="0"/>
              <a:t>d</a:t>
            </a:r>
            <a:r>
              <a:rPr lang="en-US" sz="2400" baseline="30000" dirty="0"/>
              <a:t>10</a:t>
            </a:r>
            <a:r>
              <a:rPr lang="en-US" sz="2400" dirty="0"/>
              <a:t> 4s</a:t>
            </a:r>
            <a:r>
              <a:rPr lang="en-US" sz="2400" baseline="30000" dirty="0"/>
              <a:t>2</a:t>
            </a:r>
            <a:r>
              <a:rPr lang="en-US" sz="2400" dirty="0"/>
              <a:t>p</a:t>
            </a:r>
            <a:r>
              <a:rPr lang="en-US" sz="2400" baseline="30000" dirty="0"/>
              <a:t>6</a:t>
            </a:r>
            <a:r>
              <a:rPr lang="en-US" sz="2400" dirty="0"/>
              <a:t>d</a:t>
            </a:r>
            <a:r>
              <a:rPr lang="en-US" sz="2400" baseline="30000" dirty="0"/>
              <a:t>10</a:t>
            </a:r>
            <a:r>
              <a:rPr lang="en-US" sz="2400" dirty="0"/>
              <a:t> </a:t>
            </a:r>
            <a:r>
              <a:rPr lang="en-US" sz="2400" dirty="0" smtClean="0"/>
              <a:t>5s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 )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>
              <a:buNone/>
            </a:pPr>
            <a:r>
              <a:rPr lang="en-US" dirty="0" smtClean="0"/>
              <a:t>3   C has 6 electrons- 1s</a:t>
            </a:r>
            <a:r>
              <a:rPr lang="en-US" baseline="30000" dirty="0" smtClean="0"/>
              <a:t>2</a:t>
            </a:r>
            <a:r>
              <a:rPr lang="en-US" dirty="0" smtClean="0"/>
              <a:t> 2s</a:t>
            </a:r>
            <a:r>
              <a:rPr lang="en-US" baseline="30000" dirty="0" smtClean="0"/>
              <a:t>2</a:t>
            </a:r>
            <a:r>
              <a:rPr lang="en-US" dirty="0" smtClean="0"/>
              <a:t> 2p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2291" name="Picture 3" descr="C:\Documents and Settings\TEMP.ACADEMIC.002\Local Settings\Temporary Internet Files\Content.IE5\3BUSQ6TU\MC90023289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484218"/>
            <a:ext cx="2071735" cy="2373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 Provided by Electron Configuration - </a:t>
            </a:r>
            <a:r>
              <a:rPr lang="en-US" sz="3100" dirty="0" smtClean="0"/>
              <a:t>Example</a:t>
            </a:r>
            <a:r>
              <a:rPr lang="en-US" dirty="0" smtClean="0"/>
              <a:t>  He - </a:t>
            </a:r>
            <a:r>
              <a:rPr lang="en-US" sz="4900" b="1" dirty="0" smtClean="0">
                <a:solidFill>
                  <a:srgbClr val="FF0000"/>
                </a:solidFill>
              </a:rPr>
              <a:t>1</a:t>
            </a:r>
            <a:r>
              <a:rPr lang="en-US" sz="4900" b="1" dirty="0" smtClean="0">
                <a:solidFill>
                  <a:srgbClr val="92D050"/>
                </a:solidFill>
              </a:rPr>
              <a:t>s</a:t>
            </a:r>
            <a:r>
              <a:rPr lang="en-US" sz="4900" b="1" baseline="30000" dirty="0" smtClean="0">
                <a:solidFill>
                  <a:srgbClr val="00B0F0"/>
                </a:solidFill>
              </a:rPr>
              <a:t>2</a:t>
            </a:r>
            <a:r>
              <a:rPr lang="en-US" sz="4900" b="1" baseline="30000" dirty="0" smtClean="0"/>
              <a:t> 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large number "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“ in the example, stands for the </a:t>
            </a:r>
            <a:r>
              <a:rPr lang="en-US" dirty="0" smtClean="0">
                <a:solidFill>
                  <a:srgbClr val="FF0000"/>
                </a:solidFill>
              </a:rPr>
              <a:t>energy level </a:t>
            </a:r>
            <a:r>
              <a:rPr lang="en-US" sz="1900" dirty="0" smtClean="0"/>
              <a:t>(refers to the </a:t>
            </a:r>
            <a:r>
              <a:rPr lang="en-US" sz="1900" dirty="0" smtClean="0">
                <a:solidFill>
                  <a:srgbClr val="FF0000"/>
                </a:solidFill>
              </a:rPr>
              <a:t>principle quantum number "n</a:t>
            </a:r>
            <a:r>
              <a:rPr lang="en-US" sz="1900" dirty="0" smtClean="0"/>
              <a:t>" )</a:t>
            </a:r>
            <a:r>
              <a:rPr lang="en-US" dirty="0" smtClean="0"/>
              <a:t>.  </a:t>
            </a:r>
          </a:p>
          <a:p>
            <a:pPr lvl="1"/>
            <a:r>
              <a:rPr lang="en-US" dirty="0" smtClean="0"/>
              <a:t>It tells us that the electrons of helium occupy the first energy level of the atom.</a:t>
            </a:r>
          </a:p>
          <a:p>
            <a:r>
              <a:rPr lang="en-US" dirty="0" smtClean="0"/>
              <a:t>The letter "</a:t>
            </a:r>
            <a:r>
              <a:rPr lang="en-US" dirty="0" smtClean="0">
                <a:solidFill>
                  <a:srgbClr val="92D050"/>
                </a:solidFill>
              </a:rPr>
              <a:t>s</a:t>
            </a:r>
            <a:r>
              <a:rPr lang="en-US" dirty="0" smtClean="0"/>
              <a:t>” tells us that the electrons of the helium element occupy an "</a:t>
            </a:r>
            <a:r>
              <a:rPr lang="en-US" dirty="0" smtClean="0">
                <a:solidFill>
                  <a:srgbClr val="92D050"/>
                </a:solidFill>
              </a:rPr>
              <a:t>s</a:t>
            </a:r>
            <a:r>
              <a:rPr lang="en-US" dirty="0" smtClean="0"/>
              <a:t>" or spherical </a:t>
            </a:r>
            <a:r>
              <a:rPr lang="en-US" dirty="0" smtClean="0">
                <a:solidFill>
                  <a:srgbClr val="92D050"/>
                </a:solidFill>
              </a:rPr>
              <a:t>orbital</a:t>
            </a:r>
            <a:endParaRPr lang="en-US" sz="1900" dirty="0" smtClean="0"/>
          </a:p>
          <a:p>
            <a:r>
              <a:rPr lang="en-US" dirty="0" smtClean="0"/>
              <a:t>The exponent "</a:t>
            </a:r>
            <a:r>
              <a:rPr lang="en-US" dirty="0" smtClean="0">
                <a:solidFill>
                  <a:srgbClr val="00B0F0"/>
                </a:solidFill>
              </a:rPr>
              <a:t>2</a:t>
            </a:r>
            <a:r>
              <a:rPr lang="en-US" dirty="0" smtClean="0"/>
              <a:t>“ in the example, refers to the </a:t>
            </a:r>
            <a:r>
              <a:rPr lang="en-US" dirty="0" smtClean="0">
                <a:solidFill>
                  <a:srgbClr val="00B0F0"/>
                </a:solidFill>
              </a:rPr>
              <a:t>total number of electrons in that orbital </a:t>
            </a:r>
            <a:r>
              <a:rPr lang="en-US" dirty="0" smtClean="0"/>
              <a:t>or sub-shell.  </a:t>
            </a:r>
          </a:p>
          <a:p>
            <a:pPr lvl="1"/>
            <a:r>
              <a:rPr lang="en-US" dirty="0" smtClean="0"/>
              <a:t>There are </a:t>
            </a:r>
            <a:r>
              <a:rPr lang="en-US" u="sng" dirty="0" smtClean="0"/>
              <a:t>two electrons </a:t>
            </a:r>
            <a:r>
              <a:rPr lang="en-US" dirty="0" smtClean="0"/>
              <a:t>in the spherical orbital at the first energy level.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Information Needed </a:t>
            </a:r>
            <a:r>
              <a:rPr lang="en-US" smtClean="0"/>
              <a:t>to </a:t>
            </a:r>
            <a:r>
              <a:rPr lang="en-US" smtClean="0"/>
              <a:t>Understand </a:t>
            </a:r>
            <a:r>
              <a:rPr lang="en-US" dirty="0" smtClean="0"/>
              <a:t>Electron Configurations!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number of sublevels </a:t>
            </a:r>
            <a:r>
              <a:rPr lang="en-US" dirty="0" smtClean="0"/>
              <a:t>that an energy level can contain is equal to the </a:t>
            </a:r>
            <a:r>
              <a:rPr lang="en-US" dirty="0" smtClean="0">
                <a:solidFill>
                  <a:srgbClr val="FF0000"/>
                </a:solidFill>
              </a:rPr>
              <a:t>principle quantum number of that level (n)</a:t>
            </a:r>
            <a:r>
              <a:rPr lang="en-US" dirty="0" smtClean="0"/>
              <a:t>.  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or example, the </a:t>
            </a:r>
            <a:r>
              <a:rPr lang="en-US" u="sng" dirty="0" smtClean="0"/>
              <a:t>second energy </a:t>
            </a:r>
            <a:r>
              <a:rPr lang="en-US" dirty="0" smtClean="0"/>
              <a:t>level  has </a:t>
            </a:r>
            <a:r>
              <a:rPr lang="en-US" u="sng" dirty="0" smtClean="0"/>
              <a:t>two sublevels</a:t>
            </a:r>
          </a:p>
          <a:p>
            <a:pPr lvl="1"/>
            <a:r>
              <a:rPr lang="en-US" dirty="0" smtClean="0"/>
              <a:t> The </a:t>
            </a:r>
            <a:r>
              <a:rPr lang="en-US" u="sng" dirty="0" smtClean="0"/>
              <a:t>third energy level </a:t>
            </a:r>
            <a:r>
              <a:rPr lang="en-US" dirty="0" smtClean="0"/>
              <a:t> has </a:t>
            </a:r>
            <a:r>
              <a:rPr lang="en-US" u="sng" dirty="0" smtClean="0"/>
              <a:t>three sublevels</a:t>
            </a:r>
            <a:r>
              <a:rPr lang="en-US" dirty="0" smtClean="0"/>
              <a:t>.  </a:t>
            </a:r>
          </a:p>
          <a:p>
            <a:pPr lvl="1"/>
            <a:r>
              <a:rPr lang="en-US" dirty="0" smtClean="0"/>
              <a:t>Names of Sublevels</a:t>
            </a:r>
          </a:p>
          <a:p>
            <a:pPr lvl="2"/>
            <a:r>
              <a:rPr lang="en-US" dirty="0" smtClean="0"/>
              <a:t>The first sublevel is called an </a:t>
            </a:r>
            <a:r>
              <a:rPr lang="en-US" u="sng" dirty="0" smtClean="0"/>
              <a:t>s sublevel</a:t>
            </a:r>
            <a:r>
              <a:rPr lang="en-US" dirty="0" smtClean="0"/>
              <a:t>.              f</a:t>
            </a:r>
          </a:p>
          <a:p>
            <a:pPr lvl="2"/>
            <a:r>
              <a:rPr lang="en-US" dirty="0" smtClean="0"/>
              <a:t>The second sublevel is called a </a:t>
            </a:r>
            <a:r>
              <a:rPr lang="en-US" u="sng" dirty="0" smtClean="0"/>
              <a:t>p sublevel</a:t>
            </a:r>
            <a:r>
              <a:rPr lang="en-US" dirty="0" smtClean="0"/>
              <a:t>.        d</a:t>
            </a:r>
          </a:p>
          <a:p>
            <a:pPr lvl="2"/>
            <a:r>
              <a:rPr lang="en-US" dirty="0" smtClean="0"/>
              <a:t>The third sublevel is called a </a:t>
            </a:r>
            <a:r>
              <a:rPr lang="en-US" u="sng" dirty="0" smtClean="0"/>
              <a:t>d sublevel  </a:t>
            </a:r>
            <a:r>
              <a:rPr lang="en-US" dirty="0" smtClean="0"/>
              <a:t>            p</a:t>
            </a:r>
            <a:endParaRPr lang="en-US" dirty="0"/>
          </a:p>
          <a:p>
            <a:pPr lvl="2"/>
            <a:r>
              <a:rPr lang="en-US" dirty="0" smtClean="0"/>
              <a:t>The fourth sublevel is called an </a:t>
            </a:r>
            <a:r>
              <a:rPr lang="en-US" u="sng" dirty="0" smtClean="0"/>
              <a:t>f sublevel</a:t>
            </a:r>
            <a:r>
              <a:rPr lang="en-US" dirty="0" smtClean="0"/>
              <a:t>.        S</a:t>
            </a:r>
          </a:p>
          <a:p>
            <a:endParaRPr lang="en-US" dirty="0"/>
          </a:p>
        </p:txBody>
      </p:sp>
      <p:pic>
        <p:nvPicPr>
          <p:cNvPr id="3074" name="Picture 2" descr="C:\Documents and Settings\TEMP.ACADEMIC.002\Local Settings\Temporary Internet Files\Content.IE5\98XJACLL\MM900356818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343400"/>
            <a:ext cx="1514475" cy="1895475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 rot="303658">
            <a:off x="7086600" y="5715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741948">
            <a:off x="7187555" y="5022218"/>
            <a:ext cx="679461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00916">
            <a:off x="7162800" y="5410200"/>
            <a:ext cx="533400" cy="1981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881272">
            <a:off x="7174950" y="4706324"/>
            <a:ext cx="1046879" cy="2307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Progress!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many sublevels are in the first energy level?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many sublevels are in the fourth energy level?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energy level has 3 sublevels?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energy level has 2 sublevels?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098" name="Picture 2" descr="C:\Documents and Settings\TEMP.ACADEMIC.002\Local Settings\Temporary Internet Files\Content.IE5\98XJACLL\MC90028217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304800"/>
            <a:ext cx="1123188" cy="1295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66FF33"/>
                </a:solidFill>
              </a:rPr>
              <a:t>Answers</a:t>
            </a:r>
            <a:endParaRPr lang="en-US" sz="4800" b="1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Four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Third energy level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second energy level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5122" name="Picture 2" descr="C:\Documents and Settings\TEMP.ACADEMIC.002\Local Settings\Temporary Internet Files\Content.IE5\I2QUQ828\MC90007879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04799"/>
            <a:ext cx="2028775" cy="3722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Sublevels and </a:t>
            </a:r>
            <a:r>
              <a:rPr lang="en-US" b="1" dirty="0" err="1" smtClean="0"/>
              <a:t>Orbitals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solidFill>
                  <a:srgbClr val="92D050"/>
                </a:solidFill>
              </a:rPr>
              <a:t>An orbital </a:t>
            </a:r>
            <a:r>
              <a:rPr lang="en-US" b="1" u="sng" dirty="0" smtClean="0"/>
              <a:t>is a space that can be occupied by up to </a:t>
            </a:r>
            <a:r>
              <a:rPr lang="en-US" b="1" u="sng" dirty="0" smtClean="0">
                <a:solidFill>
                  <a:srgbClr val="92D050"/>
                </a:solidFill>
              </a:rPr>
              <a:t>two electrons</a:t>
            </a:r>
            <a:r>
              <a:rPr lang="en-US" b="1" u="sng" dirty="0" smtClean="0"/>
              <a:t>.  </a:t>
            </a:r>
          </a:p>
          <a:p>
            <a:r>
              <a:rPr lang="en-US" dirty="0" smtClean="0"/>
              <a:t>Each </a:t>
            </a:r>
            <a:r>
              <a:rPr lang="en-US" b="1" u="sng" dirty="0">
                <a:solidFill>
                  <a:srgbClr val="FF0000"/>
                </a:solidFill>
              </a:rPr>
              <a:t>type of sublevel </a:t>
            </a:r>
            <a:r>
              <a:rPr lang="en-US" dirty="0" smtClean="0"/>
              <a:t>holds a </a:t>
            </a:r>
            <a:r>
              <a:rPr lang="en-US" b="1" u="sng" dirty="0" smtClean="0"/>
              <a:t>different number of </a:t>
            </a:r>
            <a:r>
              <a:rPr lang="en-US" b="1" u="sng" dirty="0" err="1" smtClean="0"/>
              <a:t>orbitals</a:t>
            </a:r>
            <a:r>
              <a:rPr lang="en-US" dirty="0" smtClean="0"/>
              <a:t>, and therefore, a </a:t>
            </a:r>
            <a:r>
              <a:rPr lang="en-US" b="1" u="sng" dirty="0">
                <a:solidFill>
                  <a:srgbClr val="00B0F0"/>
                </a:solidFill>
              </a:rPr>
              <a:t>different number of electrons. 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 sublevels </a:t>
            </a:r>
            <a:r>
              <a:rPr lang="en-US" dirty="0" smtClean="0"/>
              <a:t>have </a:t>
            </a:r>
            <a:r>
              <a:rPr lang="en-US" dirty="0" smtClean="0">
                <a:solidFill>
                  <a:srgbClr val="92D050"/>
                </a:solidFill>
              </a:rPr>
              <a:t>1 orbital</a:t>
            </a:r>
            <a:r>
              <a:rPr lang="en-US" dirty="0" smtClean="0"/>
              <a:t>, which can hold up to </a:t>
            </a:r>
            <a:r>
              <a:rPr lang="en-US" b="1" u="sng" dirty="0" smtClean="0">
                <a:solidFill>
                  <a:srgbClr val="00B0F0"/>
                </a:solidFill>
              </a:rPr>
              <a:t>two electrons</a:t>
            </a:r>
            <a:r>
              <a:rPr lang="en-US" dirty="0" smtClean="0">
                <a:solidFill>
                  <a:srgbClr val="00B0F0"/>
                </a:solidFill>
              </a:rPr>
              <a:t>. 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 sublevels </a:t>
            </a:r>
            <a:r>
              <a:rPr lang="en-US" dirty="0" smtClean="0"/>
              <a:t>have </a:t>
            </a:r>
            <a:r>
              <a:rPr lang="en-US" dirty="0" smtClean="0">
                <a:solidFill>
                  <a:srgbClr val="92D050"/>
                </a:solidFill>
              </a:rPr>
              <a:t>3 </a:t>
            </a:r>
            <a:r>
              <a:rPr lang="en-US" dirty="0" err="1" smtClean="0">
                <a:solidFill>
                  <a:srgbClr val="92D050"/>
                </a:solidFill>
              </a:rPr>
              <a:t>orbitals</a:t>
            </a:r>
            <a:r>
              <a:rPr lang="en-US" dirty="0" smtClean="0"/>
              <a:t>, each of which can hold 2 electrons, for a total of </a:t>
            </a:r>
            <a:r>
              <a:rPr lang="en-US" sz="3200" b="1" u="sng" dirty="0" smtClean="0">
                <a:solidFill>
                  <a:srgbClr val="00B0F0"/>
                </a:solidFill>
              </a:rPr>
              <a:t>6 electrons</a:t>
            </a:r>
            <a:r>
              <a:rPr lang="en-US" dirty="0" smtClean="0"/>
              <a:t>. 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 sublevels </a:t>
            </a:r>
            <a:r>
              <a:rPr lang="en-US" dirty="0" smtClean="0"/>
              <a:t>have </a:t>
            </a:r>
            <a:r>
              <a:rPr lang="en-US" dirty="0" smtClean="0">
                <a:solidFill>
                  <a:srgbClr val="92D050"/>
                </a:solidFill>
              </a:rPr>
              <a:t>5 </a:t>
            </a:r>
            <a:r>
              <a:rPr lang="en-US" dirty="0" err="1" smtClean="0">
                <a:solidFill>
                  <a:srgbClr val="92D050"/>
                </a:solidFill>
              </a:rPr>
              <a:t>orbitals</a:t>
            </a:r>
            <a:r>
              <a:rPr lang="en-US" dirty="0" smtClean="0"/>
              <a:t>, for a possible total of </a:t>
            </a:r>
            <a:r>
              <a:rPr lang="en-US" sz="3200" b="1" u="sng" dirty="0" smtClean="0">
                <a:solidFill>
                  <a:srgbClr val="00B0F0"/>
                </a:solidFill>
              </a:rPr>
              <a:t>10 electrons. 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 sublevels</a:t>
            </a:r>
            <a:r>
              <a:rPr lang="en-US" dirty="0" smtClean="0"/>
              <a:t>, with </a:t>
            </a:r>
            <a:r>
              <a:rPr lang="en-US" dirty="0" smtClean="0">
                <a:solidFill>
                  <a:srgbClr val="92D050"/>
                </a:solidFill>
              </a:rPr>
              <a:t>7 </a:t>
            </a:r>
            <a:r>
              <a:rPr lang="en-US" dirty="0" err="1" smtClean="0">
                <a:solidFill>
                  <a:srgbClr val="92D050"/>
                </a:solidFill>
              </a:rPr>
              <a:t>orbitals</a:t>
            </a:r>
            <a:r>
              <a:rPr lang="en-US" dirty="0" smtClean="0"/>
              <a:t>, can hold up to </a:t>
            </a:r>
            <a:r>
              <a:rPr lang="en-US" sz="3200" b="1" u="sng" dirty="0" smtClean="0">
                <a:solidFill>
                  <a:srgbClr val="00B0F0"/>
                </a:solidFill>
              </a:rPr>
              <a:t>14 electrons. </a:t>
            </a:r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086600" y="58674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Capacity of Sublevels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219200"/>
                <a:gridCol w="2895600"/>
              </a:tblGrid>
              <a:tr h="53340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Orbital and Electron Capacity for the Four Named Sublevels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of </a:t>
                      </a:r>
                      <a:r>
                        <a:rPr lang="en-US" dirty="0" err="1" smtClean="0"/>
                        <a:t>Orbitals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                  Maximum # of Electrons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x 2=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Total Number of Orbital and Electrons per Energy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/>
              <a:t>An easy way to calculate the number of </a:t>
            </a:r>
            <a:r>
              <a:rPr lang="en-US" sz="3600" b="1" u="sng" dirty="0" err="1" smtClean="0"/>
              <a:t>orbitals</a:t>
            </a:r>
            <a:r>
              <a:rPr lang="en-US" sz="3600" b="1" dirty="0" smtClean="0"/>
              <a:t> found in an energy level is to use the formula</a:t>
            </a:r>
            <a:r>
              <a:rPr lang="en-US" sz="3600" b="1" dirty="0" smtClean="0">
                <a:solidFill>
                  <a:srgbClr val="00B050"/>
                </a:solidFill>
              </a:rPr>
              <a:t> n</a:t>
            </a:r>
            <a:r>
              <a:rPr lang="en-US" sz="3600" b="1" baseline="30000" dirty="0" smtClean="0">
                <a:solidFill>
                  <a:srgbClr val="00B050"/>
                </a:solidFill>
              </a:rPr>
              <a:t>2</a:t>
            </a:r>
            <a:r>
              <a:rPr lang="en-US" sz="3600" b="1" dirty="0" smtClean="0"/>
              <a:t>.  (n=the energy level)</a:t>
            </a:r>
          </a:p>
          <a:p>
            <a:pPr lvl="1"/>
            <a:r>
              <a:rPr lang="en-US" dirty="0" smtClean="0"/>
              <a:t>For example, the third energy level (n=3) has a total of 3</a:t>
            </a:r>
            <a:r>
              <a:rPr lang="en-US" baseline="30000" dirty="0" smtClean="0"/>
              <a:t>2</a:t>
            </a:r>
            <a:r>
              <a:rPr lang="en-US" dirty="0" smtClean="0"/>
              <a:t>, or nine </a:t>
            </a:r>
            <a:r>
              <a:rPr lang="en-US" dirty="0" err="1" smtClean="0"/>
              <a:t>orbitals</a:t>
            </a:r>
            <a:r>
              <a:rPr lang="en-US" dirty="0" smtClean="0"/>
              <a:t>. </a:t>
            </a:r>
          </a:p>
          <a:p>
            <a:pPr lvl="1"/>
            <a:r>
              <a:rPr lang="en-US" dirty="0" smtClean="0"/>
              <a:t>This makes sense because we know that the third energy level would have 3 sublevels; </a:t>
            </a:r>
          </a:p>
          <a:p>
            <a:pPr lvl="2"/>
            <a:r>
              <a:rPr lang="en-US" dirty="0" smtClean="0"/>
              <a:t>an </a:t>
            </a:r>
            <a:r>
              <a:rPr lang="en-US" dirty="0" smtClean="0">
                <a:solidFill>
                  <a:srgbClr val="FF0000"/>
                </a:solidFill>
              </a:rPr>
              <a:t>s sublevel </a:t>
            </a:r>
            <a:r>
              <a:rPr lang="en-US" dirty="0" smtClean="0"/>
              <a:t>with 1 orbital, </a:t>
            </a:r>
            <a:r>
              <a:rPr lang="en-US" dirty="0" smtClean="0">
                <a:solidFill>
                  <a:srgbClr val="FF0000"/>
                </a:solidFill>
              </a:rPr>
              <a:t>a p sublevel </a:t>
            </a:r>
            <a:r>
              <a:rPr lang="en-US" dirty="0" smtClean="0"/>
              <a:t>with 3 </a:t>
            </a:r>
            <a:r>
              <a:rPr lang="en-US" dirty="0" err="1" smtClean="0"/>
              <a:t>orbitals</a:t>
            </a:r>
            <a:r>
              <a:rPr lang="en-US" dirty="0" smtClean="0"/>
              <a:t> and a </a:t>
            </a:r>
            <a:r>
              <a:rPr lang="en-US" dirty="0" smtClean="0">
                <a:solidFill>
                  <a:srgbClr val="FF0000"/>
                </a:solidFill>
              </a:rPr>
              <a:t>d sublevel</a:t>
            </a:r>
            <a:r>
              <a:rPr lang="en-US" dirty="0" smtClean="0"/>
              <a:t> with 5 </a:t>
            </a:r>
            <a:r>
              <a:rPr lang="en-US" dirty="0" err="1" smtClean="0"/>
              <a:t>orbitals</a:t>
            </a:r>
            <a:r>
              <a:rPr lang="en-US" dirty="0" smtClean="0"/>
              <a:t>.  1 + 3 + 5 = 9, so the formula n</a:t>
            </a:r>
            <a:r>
              <a:rPr lang="en-US" baseline="30000" dirty="0" smtClean="0"/>
              <a:t>2</a:t>
            </a:r>
            <a:r>
              <a:rPr lang="en-US" dirty="0" smtClean="0"/>
              <a:t> works!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741</Words>
  <Application>Microsoft Office PowerPoint</Application>
  <PresentationFormat>On-screen Show (4:3)</PresentationFormat>
  <Paragraphs>188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Electron Configuration</vt:lpstr>
      <vt:lpstr>Electron Configuration</vt:lpstr>
      <vt:lpstr>Information Provided by Electron Configuration - Example  He - 1s2 </vt:lpstr>
      <vt:lpstr> Information Needed to Understand Electron Configurations!</vt:lpstr>
      <vt:lpstr>Check Your Progress!</vt:lpstr>
      <vt:lpstr>Answers</vt:lpstr>
      <vt:lpstr>Sublevels and Orbitals </vt:lpstr>
      <vt:lpstr>Electron Capacity of Sublevels</vt:lpstr>
      <vt:lpstr>Total Number of Orbital and Electrons per Energy Level</vt:lpstr>
      <vt:lpstr>Lets check your progress again!</vt:lpstr>
      <vt:lpstr>Answers</vt:lpstr>
      <vt:lpstr>Total Number of Electrons per Energy Level</vt:lpstr>
      <vt:lpstr>Lets check your progress</vt:lpstr>
      <vt:lpstr>Answer</vt:lpstr>
      <vt:lpstr>Electron Capacity of the First 4 Energy Levels</vt:lpstr>
      <vt:lpstr>Different Shapes of Orbitals</vt:lpstr>
      <vt:lpstr>Order of Filling Sublevels with Electrons</vt:lpstr>
      <vt:lpstr>Start at the beginning of each arrow then follow it all of the way to the end, filling in the sublevels that it passes through</vt:lpstr>
      <vt:lpstr>Check up from the neck up!</vt:lpstr>
      <vt:lpstr>Look carefully at the order!</vt:lpstr>
      <vt:lpstr>Remember!</vt:lpstr>
      <vt:lpstr>Slide 22</vt:lpstr>
      <vt:lpstr>Write electron configurations for each of these elements</vt:lpstr>
      <vt:lpstr>Answer</vt:lpstr>
    </vt:vector>
  </TitlesOfParts>
  <Company>Providence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Configuration</dc:title>
  <dc:creator>Providence Public Schools</dc:creator>
  <cp:lastModifiedBy>Providence Public Schools</cp:lastModifiedBy>
  <cp:revision>53</cp:revision>
  <dcterms:created xsi:type="dcterms:W3CDTF">2010-11-30T14:38:31Z</dcterms:created>
  <dcterms:modified xsi:type="dcterms:W3CDTF">2011-01-03T14:27:22Z</dcterms:modified>
</cp:coreProperties>
</file>