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9"/>
  </p:notes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8" r:id="rId14"/>
    <p:sldId id="258" r:id="rId15"/>
    <p:sldId id="281" r:id="rId16"/>
    <p:sldId id="282" r:id="rId17"/>
    <p:sldId id="283" r:id="rId18"/>
    <p:sldId id="291" r:id="rId19"/>
    <p:sldId id="284" r:id="rId20"/>
    <p:sldId id="290" r:id="rId21"/>
    <p:sldId id="285" r:id="rId22"/>
    <p:sldId id="286" r:id="rId23"/>
    <p:sldId id="287" r:id="rId24"/>
    <p:sldId id="289" r:id="rId25"/>
    <p:sldId id="292" r:id="rId26"/>
    <p:sldId id="257" r:id="rId27"/>
    <p:sldId id="300" r:id="rId28"/>
    <p:sldId id="299" r:id="rId29"/>
    <p:sldId id="301" r:id="rId30"/>
    <p:sldId id="293" r:id="rId31"/>
    <p:sldId id="294" r:id="rId32"/>
    <p:sldId id="295" r:id="rId33"/>
    <p:sldId id="296" r:id="rId34"/>
    <p:sldId id="297" r:id="rId35"/>
    <p:sldId id="298" r:id="rId36"/>
    <p:sldId id="259" r:id="rId37"/>
    <p:sldId id="261" r:id="rId38"/>
    <p:sldId id="262" r:id="rId39"/>
    <p:sldId id="263" r:id="rId40"/>
    <p:sldId id="264" r:id="rId41"/>
    <p:sldId id="268" r:id="rId42"/>
    <p:sldId id="267" r:id="rId43"/>
    <p:sldId id="266" r:id="rId44"/>
    <p:sldId id="269" r:id="rId45"/>
    <p:sldId id="265" r:id="rId46"/>
    <p:sldId id="302" r:id="rId47"/>
    <p:sldId id="303" r:id="rId4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3C4CD7-FB1C-414E-B55F-7810DD81C6B4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34C390-2A0F-46D3-B792-43BDDE521FF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4C390-2A0F-46D3-B792-43BDDE521FFF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0863-71E1-4B4C-891F-C51065F6BF28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6D559E-F720-4F14-9813-BBA7D29E18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0863-71E1-4B4C-891F-C51065F6BF28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D559E-F720-4F14-9813-BBA7D29E1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0863-71E1-4B4C-891F-C51065F6BF28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D559E-F720-4F14-9813-BBA7D29E1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D110863-71E1-4B4C-891F-C51065F6BF28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D6D559E-F720-4F14-9813-BBA7D29E18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0863-71E1-4B4C-891F-C51065F6BF28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D559E-F720-4F14-9813-BBA7D29E18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0863-71E1-4B4C-891F-C51065F6BF28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D559E-F720-4F14-9813-BBA7D29E18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D559E-F720-4F14-9813-BBA7D29E18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0863-71E1-4B4C-891F-C51065F6BF28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0863-71E1-4B4C-891F-C51065F6BF28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D559E-F720-4F14-9813-BBA7D29E18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0863-71E1-4B4C-891F-C51065F6BF28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D559E-F720-4F14-9813-BBA7D29E1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D110863-71E1-4B4C-891F-C51065F6BF28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D6D559E-F720-4F14-9813-BBA7D29E18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0863-71E1-4B4C-891F-C51065F6BF28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6D559E-F720-4F14-9813-BBA7D29E18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D110863-71E1-4B4C-891F-C51065F6BF28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D6D559E-F720-4F14-9813-BBA7D29E18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Q3U3 </a:t>
            </a:r>
            <a:r>
              <a:rPr lang="en-US" dirty="0" err="1" smtClean="0"/>
              <a:t>Molarity</a:t>
            </a:r>
            <a:r>
              <a:rPr lang="en-US" dirty="0" smtClean="0"/>
              <a:t>, Solubility, Equilibrium, and Determining  Experimental Yield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Chemical Reactions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Now find the mole fraction of glucose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Mole fraction =  mole solute/(mole solute + mol solvent)</a:t>
            </a:r>
          </a:p>
          <a:p>
            <a:pPr>
              <a:buNone/>
            </a:pPr>
            <a:r>
              <a:rPr lang="en-US" dirty="0" smtClean="0"/>
              <a:t>                        =0.0422mol/ (0.0422+6.94)= 0.00605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Now find the mole fraction of water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Mol fraction water = 6.94/6.98 =0.994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If you multiply the mole fraction by 100, you get the mole percent!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 Fraction Example continued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Calculate the mole fraction of each component in the following</a:t>
            </a:r>
          </a:p>
          <a:p>
            <a:pPr>
              <a:buNone/>
            </a:pPr>
            <a:r>
              <a:rPr lang="en-US" dirty="0" smtClean="0"/>
              <a:t>1. 22.5g CH3CH2OH in 1.0 x 10</a:t>
            </a:r>
            <a:r>
              <a:rPr lang="en-US" baseline="30000" dirty="0" smtClean="0"/>
              <a:t>2</a:t>
            </a:r>
            <a:r>
              <a:rPr lang="en-US" dirty="0" smtClean="0"/>
              <a:t> g H2O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H2O = 0.919</a:t>
            </a:r>
          </a:p>
          <a:p>
            <a:pPr>
              <a:buNone/>
            </a:pPr>
            <a:r>
              <a:rPr lang="en-US" dirty="0" smtClean="0"/>
              <a:t>CH3CH2OH = 0.0807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2. 39.5 g C6H5CH3 toluene, in 1.5 X 10</a:t>
            </a:r>
            <a:r>
              <a:rPr lang="en-US" baseline="30000" dirty="0" smtClean="0"/>
              <a:t>2</a:t>
            </a:r>
            <a:r>
              <a:rPr lang="en-US" dirty="0" smtClean="0"/>
              <a:t> g C6H6, benzene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C6H5CH3 = 0.183</a:t>
            </a:r>
          </a:p>
          <a:p>
            <a:pPr>
              <a:buNone/>
            </a:pPr>
            <a:r>
              <a:rPr lang="en-US" dirty="0" smtClean="0"/>
              <a:t>C6H6 = 0.817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you try these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609600"/>
            <a:ext cx="8686800" cy="6019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Calculate the </a:t>
            </a:r>
            <a:r>
              <a:rPr lang="en-US" dirty="0" err="1" smtClean="0"/>
              <a:t>molarity</a:t>
            </a:r>
            <a:r>
              <a:rPr lang="en-US" dirty="0" smtClean="0"/>
              <a:t> of the following solution</a:t>
            </a:r>
          </a:p>
          <a:p>
            <a:pPr>
              <a:buNone/>
            </a:pPr>
            <a:r>
              <a:rPr lang="en-US" dirty="0" smtClean="0"/>
              <a:t> 1. 500.0mL with 82.0g Ca(NO3)2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Calculate the mass of solute in the following solutions</a:t>
            </a:r>
          </a:p>
          <a:p>
            <a:pPr>
              <a:buNone/>
            </a:pPr>
            <a:r>
              <a:rPr lang="en-US" dirty="0" smtClean="0"/>
              <a:t>2. 250.0mL Na2SO4. 7H2O solution that is 2.0 M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3. 1.50 L of KH2PO4 solution that is 0.24 M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How many liters of solution can be made from the following?</a:t>
            </a:r>
          </a:p>
          <a:p>
            <a:pPr>
              <a:buNone/>
            </a:pPr>
            <a:r>
              <a:rPr lang="en-US" dirty="0" smtClean="0"/>
              <a:t>4. A 0.10 M solution using 117.0g </a:t>
            </a:r>
            <a:r>
              <a:rPr lang="en-US" dirty="0" err="1" smtClean="0"/>
              <a:t>NaCl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5. A 1.00 M solution using 50.0 g CuSO4 5H2O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6. 0.20 M solution using 200.0g Na</a:t>
            </a:r>
            <a:r>
              <a:rPr lang="en-US" baseline="-25000" dirty="0" smtClean="0"/>
              <a:t>2</a:t>
            </a:r>
            <a:r>
              <a:rPr lang="en-US" dirty="0" smtClean="0"/>
              <a:t>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Quiz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59436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/>
              <a:t>1. </a:t>
            </a:r>
            <a:r>
              <a:rPr lang="en-US" dirty="0" err="1" smtClean="0"/>
              <a:t>Molarity</a:t>
            </a:r>
            <a:r>
              <a:rPr lang="en-US" dirty="0" smtClean="0"/>
              <a:t> of ---500.0mL with 82.0g Ca(NO3)2</a:t>
            </a:r>
          </a:p>
          <a:p>
            <a:pPr marL="514350" indent="-514350">
              <a:buNone/>
            </a:pPr>
            <a:r>
              <a:rPr lang="en-US" dirty="0" smtClean="0"/>
              <a:t>(82.0 g/500.mL) (1mol/164.0g) (1000mL/1L) =1.o M</a:t>
            </a:r>
          </a:p>
          <a:p>
            <a:pPr marL="514350" indent="-514350">
              <a:buNone/>
            </a:pPr>
            <a:r>
              <a:rPr lang="en-US" dirty="0" smtClean="0"/>
              <a:t>2. Find mass --250.0mL Na2SO4. 7H2O solution that is 2.0 M</a:t>
            </a:r>
          </a:p>
          <a:p>
            <a:pPr marL="514350" indent="-514350">
              <a:buNone/>
            </a:pPr>
            <a:r>
              <a:rPr lang="en-US" dirty="0" smtClean="0"/>
              <a:t>(250.0mL/1) (2.0 mol/1L) (268g/1mol) (1L/1000mL) =134g</a:t>
            </a:r>
          </a:p>
          <a:p>
            <a:pPr marL="514350" indent="-514350">
              <a:buNone/>
            </a:pPr>
            <a:r>
              <a:rPr lang="en-US" dirty="0" smtClean="0"/>
              <a:t>3. Find mass of -- 1.50 L of KH2PO4 solution that is 0.24 M</a:t>
            </a:r>
          </a:p>
          <a:p>
            <a:pPr marL="514350" indent="-514350">
              <a:buNone/>
            </a:pPr>
            <a:r>
              <a:rPr lang="en-US" dirty="0" smtClean="0"/>
              <a:t>(1.50 L/1) (0.24 moles/1L) ( 136g/1mol)  = 48.96 g KH2PO4</a:t>
            </a:r>
          </a:p>
          <a:p>
            <a:pPr marL="514350" indent="-514350">
              <a:buNone/>
            </a:pPr>
            <a:r>
              <a:rPr lang="en-US" dirty="0" smtClean="0"/>
              <a:t>4. liters solution ? -- a 0.10 M solution using 117.0g </a:t>
            </a:r>
            <a:r>
              <a:rPr lang="en-US" dirty="0" err="1" smtClean="0"/>
              <a:t>NaCl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(117.0g/1) (1 mol/58.5 g) (1L/0.1 mol)= 20.0L</a:t>
            </a:r>
          </a:p>
          <a:p>
            <a:pPr marL="514350" indent="-514350">
              <a:buNone/>
            </a:pPr>
            <a:r>
              <a:rPr lang="en-US" dirty="0" smtClean="0"/>
              <a:t>5. liters?- 1.00 M solution using 50.0 g CuSO4 5H2O</a:t>
            </a:r>
          </a:p>
          <a:p>
            <a:pPr marL="514350" indent="-514350">
              <a:buNone/>
            </a:pPr>
            <a:r>
              <a:rPr lang="en-US" dirty="0" smtClean="0"/>
              <a:t>(50.0g/1) (1 mol/249.5 g) (1L/1 mol) </a:t>
            </a:r>
            <a:r>
              <a:rPr lang="en-US" smtClean="0"/>
              <a:t>=0.20 </a:t>
            </a:r>
            <a:r>
              <a:rPr lang="en-US" dirty="0" smtClean="0"/>
              <a:t>L</a:t>
            </a:r>
          </a:p>
          <a:p>
            <a:pPr marL="514350" indent="-514350">
              <a:buNone/>
            </a:pPr>
            <a:r>
              <a:rPr lang="en-US" dirty="0" smtClean="0"/>
              <a:t>6. liters?- 0.20 M solution using 200.0g Na</a:t>
            </a:r>
            <a:r>
              <a:rPr lang="en-US" baseline="-25000" dirty="0" smtClean="0"/>
              <a:t>2</a:t>
            </a:r>
            <a:r>
              <a:rPr lang="en-US" dirty="0" smtClean="0"/>
              <a:t>S</a:t>
            </a:r>
          </a:p>
          <a:p>
            <a:pPr marL="514350" indent="-514350">
              <a:buNone/>
            </a:pPr>
            <a:r>
              <a:rPr lang="en-US" dirty="0" smtClean="0"/>
              <a:t>(200.g/1) (1 mol/78.0 g) (1 L/0.2 mol) = 12.8 L</a:t>
            </a:r>
          </a:p>
          <a:p>
            <a:pPr marL="514350" indent="-51435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Quiz problem solutions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Previously we have assumed that all reactions have gone to completion ( react until one of the reactants is used up, then the reaction stops)</a:t>
            </a:r>
          </a:p>
          <a:p>
            <a:r>
              <a:rPr lang="en-US" dirty="0" smtClean="0"/>
              <a:t>Reactions go to completion because the elements from the initial reaction are removed in one of the following 3 ways: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Formation of a gas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Formation of a slightly ionized substance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Formation of a precipitate</a:t>
            </a:r>
          </a:p>
          <a:p>
            <a:pPr marL="822960" lvl="1" indent="-457200">
              <a:buNone/>
            </a:pPr>
            <a:r>
              <a:rPr lang="en-US" sz="2600" dirty="0" smtClean="0">
                <a:solidFill>
                  <a:schemeClr val="tx1"/>
                </a:solidFill>
              </a:rPr>
              <a:t>Experimentation has proved that, in some cases, not all of the reactants are converted to the product, no matter how much time is given. </a:t>
            </a:r>
          </a:p>
          <a:p>
            <a:pPr marL="822960" lvl="1" indent="-457200">
              <a:buNone/>
            </a:pPr>
            <a:r>
              <a:rPr lang="en-US" sz="2600" dirty="0" smtClean="0">
                <a:solidFill>
                  <a:schemeClr val="tx1"/>
                </a:solidFill>
              </a:rPr>
              <a:t>These reactions are reversible!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Equilibrium Reactions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Equilibrium reactions do not go to completion</a:t>
            </a:r>
          </a:p>
          <a:p>
            <a:r>
              <a:rPr lang="en-US" dirty="0" smtClean="0"/>
              <a:t>As the reaction proceeds, the reactant concentrations decrease as the product is formed.</a:t>
            </a:r>
          </a:p>
          <a:p>
            <a:r>
              <a:rPr lang="en-US" dirty="0" smtClean="0"/>
              <a:t> However at a certain point, the concentrations level off.</a:t>
            </a:r>
          </a:p>
          <a:p>
            <a:pPr lvl="1"/>
            <a:r>
              <a:rPr lang="en-US" dirty="0" smtClean="0"/>
              <a:t> There is no additional product formed, or additional reactant consumed</a:t>
            </a:r>
          </a:p>
          <a:p>
            <a:pPr lvl="1"/>
            <a:r>
              <a:rPr lang="en-US" dirty="0" smtClean="0"/>
              <a:t>The concentration of reactants and products no longer change, A state of </a:t>
            </a:r>
            <a:r>
              <a:rPr lang="en-US" b="1" u="sng" dirty="0" smtClean="0"/>
              <a:t>Chemical equilibrium </a:t>
            </a:r>
            <a:r>
              <a:rPr lang="en-US" dirty="0" smtClean="0"/>
              <a:t>has been established. </a:t>
            </a:r>
          </a:p>
          <a:p>
            <a:pPr lvl="1"/>
            <a:r>
              <a:rPr lang="en-US" dirty="0" smtClean="0"/>
              <a:t>Ex. N2 (g)  + 3H2 (g) &lt;----&gt; 2 NH3 (g) + energy</a:t>
            </a:r>
          </a:p>
          <a:p>
            <a:pPr lvl="1">
              <a:buNone/>
            </a:pPr>
            <a:r>
              <a:rPr lang="en-US" sz="2600" dirty="0" smtClean="0">
                <a:solidFill>
                  <a:schemeClr val="tx1"/>
                </a:solidFill>
              </a:rPr>
              <a:t>A reversible chemical reaction is in equilibrium when :</a:t>
            </a:r>
          </a:p>
          <a:p>
            <a:pPr lvl="1"/>
            <a:r>
              <a:rPr lang="en-US" sz="2600" dirty="0" smtClean="0">
                <a:solidFill>
                  <a:schemeClr val="tx1"/>
                </a:solidFill>
              </a:rPr>
              <a:t>the rates of the opposing reactions are equal and</a:t>
            </a:r>
          </a:p>
          <a:p>
            <a:pPr lvl="1"/>
            <a:r>
              <a:rPr lang="en-US" sz="2600" dirty="0" smtClean="0">
                <a:solidFill>
                  <a:schemeClr val="tx1"/>
                </a:solidFill>
              </a:rPr>
              <a:t> overall concentrations remain constant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dirty="0" smtClean="0"/>
              <a:t>Equilibrium Reactions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Le </a:t>
            </a:r>
            <a:r>
              <a:rPr lang="en-US" u="sng" dirty="0" err="1" smtClean="0"/>
              <a:t>Chatelier’s</a:t>
            </a:r>
            <a:r>
              <a:rPr lang="en-US" u="sng" dirty="0" smtClean="0"/>
              <a:t> Principle: </a:t>
            </a:r>
            <a:r>
              <a:rPr lang="en-US" dirty="0" smtClean="0"/>
              <a:t>If a system in equilibrium is subjected to a disturbance, the equilibrium will shift in an attempt to reduce the disturbance and regain equilibrium </a:t>
            </a:r>
          </a:p>
          <a:p>
            <a:pPr lvl="1"/>
            <a:r>
              <a:rPr lang="en-US" dirty="0" smtClean="0"/>
              <a:t>Disturbances or outside influences can consist of the following:</a:t>
            </a:r>
          </a:p>
          <a:p>
            <a:pPr lvl="2"/>
            <a:r>
              <a:rPr lang="en-US" dirty="0" smtClean="0"/>
              <a:t>Concentration change</a:t>
            </a:r>
          </a:p>
          <a:p>
            <a:pPr lvl="2"/>
            <a:r>
              <a:rPr lang="en-US" dirty="0" smtClean="0"/>
              <a:t>Pressure change</a:t>
            </a:r>
          </a:p>
          <a:p>
            <a:pPr lvl="2"/>
            <a:r>
              <a:rPr lang="en-US" dirty="0" smtClean="0"/>
              <a:t>Temperature change</a:t>
            </a:r>
          </a:p>
          <a:p>
            <a:pPr lvl="1"/>
            <a:r>
              <a:rPr lang="en-US" dirty="0" smtClean="0"/>
              <a:t>ALSO&gt; If more reactant is added to the system in equilibrium, the reaction shifts right and more product is formed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</a:t>
            </a:r>
            <a:r>
              <a:rPr lang="en-US" dirty="0" err="1" smtClean="0"/>
              <a:t>Chatelier’s</a:t>
            </a:r>
            <a:r>
              <a:rPr lang="en-US" dirty="0" smtClean="0"/>
              <a:t> Principle and Reactants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r>
              <a:rPr lang="en-US" b="1" i="1" u="sng" dirty="0" smtClean="0"/>
              <a:t>Concentration Change Example</a:t>
            </a:r>
            <a:r>
              <a:rPr lang="en-US" dirty="0" smtClean="0"/>
              <a:t>:   </a:t>
            </a:r>
            <a:r>
              <a:rPr lang="en-US" dirty="0" smtClean="0">
                <a:sym typeface="Wingdings" pitchFamily="2" charset="2"/>
              </a:rPr>
              <a:t>Ammonia equilibrium equation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N2 (g) +  3H2 (g) </a:t>
            </a:r>
            <a:r>
              <a:rPr lang="en-US" dirty="0" smtClean="0">
                <a:sym typeface="Wingdings" pitchFamily="2" charset="2"/>
              </a:rPr>
              <a:t>-----    2NH3 (g)  + energy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r>
              <a:rPr lang="en-US" u="sng" dirty="0" smtClean="0">
                <a:sym typeface="Wingdings" pitchFamily="2" charset="2"/>
              </a:rPr>
              <a:t>Adding</a:t>
            </a:r>
            <a:r>
              <a:rPr lang="en-US" dirty="0" smtClean="0">
                <a:sym typeface="Wingdings" pitchFamily="2" charset="2"/>
              </a:rPr>
              <a:t> N2 (g) disturbs the system, the reaction shifts right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This can be corrected through the consumption of N2, so the reaction shifts right and more NH3 is made. </a:t>
            </a:r>
          </a:p>
          <a:p>
            <a:r>
              <a:rPr lang="en-US" dirty="0" smtClean="0">
                <a:sym typeface="Wingdings" pitchFamily="2" charset="2"/>
              </a:rPr>
              <a:t>If H2 (reactant) is </a:t>
            </a:r>
            <a:r>
              <a:rPr lang="en-US" u="sng" dirty="0" smtClean="0">
                <a:sym typeface="Wingdings" pitchFamily="2" charset="2"/>
              </a:rPr>
              <a:t>removed</a:t>
            </a:r>
            <a:r>
              <a:rPr lang="en-US" dirty="0" smtClean="0">
                <a:sym typeface="Wingdings" pitchFamily="2" charset="2"/>
              </a:rPr>
              <a:t>, the reaction shifts left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The disturbance is relieved by producing more H2 and N2, consuming NH3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 </a:t>
            </a:r>
            <a:r>
              <a:rPr lang="en-US" dirty="0" err="1" smtClean="0"/>
              <a:t>Chatelier’s</a:t>
            </a:r>
            <a:r>
              <a:rPr lang="en-US" dirty="0" smtClean="0"/>
              <a:t> Principle and Reactants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alance-weight-scale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47800" y="1269531"/>
            <a:ext cx="6248400" cy="508093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r>
              <a:rPr lang="en-US" dirty="0" smtClean="0"/>
              <a:t>Scale /gumdrops demo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5344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b="1" i="1" u="sng" dirty="0" smtClean="0"/>
              <a:t>Pressure Change Example</a:t>
            </a:r>
            <a:r>
              <a:rPr lang="en-US" dirty="0" smtClean="0"/>
              <a:t>:</a:t>
            </a:r>
            <a:r>
              <a:rPr lang="en-US" dirty="0" smtClean="0">
                <a:sym typeface="Wingdings" pitchFamily="2" charset="2"/>
              </a:rPr>
              <a:t> Ammonia equilibrium equation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N2 (g) +  3H2 (g) </a:t>
            </a:r>
            <a:r>
              <a:rPr lang="en-US" dirty="0" smtClean="0">
                <a:sym typeface="Wingdings" pitchFamily="2" charset="2"/>
              </a:rPr>
              <a:t>-----    2NH3 (g)  + energy</a:t>
            </a:r>
          </a:p>
          <a:p>
            <a:pPr algn="ctr">
              <a:buNone/>
            </a:pPr>
            <a:r>
              <a:rPr lang="en-US" b="1" i="1" u="sng" dirty="0" smtClean="0">
                <a:sym typeface="Wingdings" pitchFamily="2" charset="2"/>
              </a:rPr>
              <a:t>NOTE!  Pressure Change Only Affects Gaseous equilibrium </a:t>
            </a:r>
            <a:r>
              <a:rPr lang="en-US" sz="3000" b="1" i="1" u="sng" dirty="0" smtClean="0">
                <a:sym typeface="Wingdings" pitchFamily="2" charset="2"/>
              </a:rPr>
              <a:t>systems!</a:t>
            </a:r>
          </a:p>
          <a:p>
            <a:r>
              <a:rPr lang="en-US" sz="3000" b="1" dirty="0" smtClean="0">
                <a:sym typeface="Wingdings" pitchFamily="2" charset="2"/>
              </a:rPr>
              <a:t>If Pressure on reactant gas is increasing, this causes the reaction to shift </a:t>
            </a:r>
            <a:r>
              <a:rPr lang="en-US" sz="3000" b="1" u="sng" dirty="0" smtClean="0">
                <a:sym typeface="Wingdings" pitchFamily="2" charset="2"/>
              </a:rPr>
              <a:t>towards the side with the least volume</a:t>
            </a:r>
            <a:r>
              <a:rPr lang="en-US" sz="3000" b="1" dirty="0" smtClean="0">
                <a:sym typeface="Wingdings" pitchFamily="2" charset="2"/>
              </a:rPr>
              <a:t>.</a:t>
            </a:r>
          </a:p>
          <a:p>
            <a:r>
              <a:rPr lang="en-US" dirty="0" smtClean="0">
                <a:sym typeface="Wingdings" pitchFamily="2" charset="2"/>
              </a:rPr>
              <a:t>In the above reaction, the shift would be to the right because this would make 4 particles (</a:t>
            </a:r>
            <a:r>
              <a:rPr lang="en-US" dirty="0" smtClean="0"/>
              <a:t>N2(g) + 3H2)</a:t>
            </a:r>
            <a:r>
              <a:rPr lang="en-US" dirty="0" smtClean="0">
                <a:sym typeface="Wingdings" pitchFamily="2" charset="2"/>
              </a:rPr>
              <a:t> combine to make only 2 particles (NH3)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This would reduce particle collisions, this reduces the pressure, thereby relieving the disturbance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 </a:t>
            </a:r>
            <a:r>
              <a:rPr lang="en-US" dirty="0" err="1" smtClean="0"/>
              <a:t>Chatelier’s</a:t>
            </a:r>
            <a:r>
              <a:rPr lang="en-US" dirty="0" smtClean="0"/>
              <a:t> Principle and Reactants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29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Solutions consist of 2 components</a:t>
            </a:r>
          </a:p>
          <a:p>
            <a:pPr marL="822960" lvl="1" indent="-457200">
              <a:buAutoNum type="arabicPeriod"/>
            </a:pPr>
            <a:r>
              <a:rPr lang="en-US" u="sng" dirty="0" smtClean="0"/>
              <a:t>solute: </a:t>
            </a:r>
            <a:r>
              <a:rPr lang="en-US" dirty="0" smtClean="0"/>
              <a:t>a substance that is dissolved</a:t>
            </a:r>
          </a:p>
          <a:p>
            <a:pPr marL="822960" lvl="1" indent="-457200">
              <a:buAutoNum type="arabicPeriod"/>
            </a:pPr>
            <a:r>
              <a:rPr lang="en-US" u="sng" dirty="0" smtClean="0"/>
              <a:t>Solvent: </a:t>
            </a:r>
            <a:r>
              <a:rPr lang="en-US" dirty="0" smtClean="0"/>
              <a:t>the medium it is dissolved in</a:t>
            </a:r>
          </a:p>
          <a:p>
            <a:pPr marL="457200" indent="-457200"/>
            <a:r>
              <a:rPr lang="en-US" dirty="0" smtClean="0"/>
              <a:t>Solutions are homogeneous mixtures: constant composition throughout</a:t>
            </a:r>
          </a:p>
          <a:p>
            <a:pPr marL="457200" indent="-457200"/>
            <a:r>
              <a:rPr lang="en-US" dirty="0" smtClean="0"/>
              <a:t>Solutes do not have to be solids, </a:t>
            </a:r>
          </a:p>
          <a:p>
            <a:pPr marL="822960" lvl="1" indent="-457200"/>
            <a:r>
              <a:rPr lang="en-US" dirty="0" smtClean="0"/>
              <a:t>They can be gas</a:t>
            </a:r>
          </a:p>
          <a:p>
            <a:pPr marL="1188720" lvl="2" indent="-457200"/>
            <a:r>
              <a:rPr lang="en-US" dirty="0" smtClean="0"/>
              <a:t>CO2 dissolves in water, as does O2 (this is what fish breathe)</a:t>
            </a:r>
          </a:p>
          <a:p>
            <a:pPr marL="822960" lvl="1" indent="-457200"/>
            <a:r>
              <a:rPr lang="en-US" dirty="0" smtClean="0"/>
              <a:t>They can be liquid</a:t>
            </a:r>
          </a:p>
          <a:p>
            <a:pPr marL="1188720" lvl="2" indent="-457200"/>
            <a:r>
              <a:rPr lang="en-US" dirty="0" smtClean="0"/>
              <a:t>Ethylene glycol (antifreeze)</a:t>
            </a:r>
          </a:p>
          <a:p>
            <a:pPr marL="822960" lvl="1" indent="-457200"/>
            <a:r>
              <a:rPr lang="en-US" dirty="0" smtClean="0"/>
              <a:t>The most common solvent is water!</a:t>
            </a:r>
          </a:p>
          <a:p>
            <a:pPr marL="822960" lvl="1" indent="-457200"/>
            <a:r>
              <a:rPr lang="en-US" dirty="0" smtClean="0"/>
              <a:t>The strength of a solution is important and can be described in a quantitative way</a:t>
            </a:r>
          </a:p>
          <a:p>
            <a:pPr marL="822960" lvl="1" indent="-457200">
              <a:buAutoNum type="arabicPeriod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pPr algn="ctr"/>
            <a:r>
              <a:rPr lang="en-US" dirty="0" smtClean="0"/>
              <a:t>Solutions and </a:t>
            </a:r>
            <a:r>
              <a:rPr lang="en-US" dirty="0" err="1" smtClean="0"/>
              <a:t>Molarity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Pressure Demo-Gumdrops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5181600"/>
          </a:xfrm>
        </p:spPr>
        <p:txBody>
          <a:bodyPr/>
          <a:lstStyle/>
          <a:p>
            <a:r>
              <a:rPr lang="en-US" b="1" i="1" u="sng" dirty="0" smtClean="0"/>
              <a:t>Temperature Change Example</a:t>
            </a:r>
            <a:r>
              <a:rPr lang="en-US" dirty="0" smtClean="0"/>
              <a:t>:</a:t>
            </a:r>
            <a:r>
              <a:rPr lang="en-US" dirty="0" smtClean="0">
                <a:sym typeface="Wingdings" pitchFamily="2" charset="2"/>
              </a:rPr>
              <a:t> Ammonia equilibrium equation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N2 (g) +  3H2 (g) </a:t>
            </a:r>
            <a:r>
              <a:rPr lang="en-US" dirty="0" smtClean="0">
                <a:sym typeface="Wingdings" pitchFamily="2" charset="2"/>
              </a:rPr>
              <a:t>-----    2NH3 (g)  + energy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A</a:t>
            </a:r>
            <a:r>
              <a:rPr lang="en-US" b="1" dirty="0" smtClean="0">
                <a:sym typeface="Wingdings" pitchFamily="2" charset="2"/>
              </a:rPr>
              <a:t> temperature increase will cause the reaction to shift in the direction of the endothermic reaction</a:t>
            </a:r>
          </a:p>
          <a:p>
            <a:r>
              <a:rPr lang="en-US" dirty="0" smtClean="0">
                <a:sym typeface="Wingdings" pitchFamily="2" charset="2"/>
              </a:rPr>
              <a:t>In the example, the left to right reaction is exothermic produces heat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 rise in temp will therefore shift the reaction toward the left (endothermic reaction)!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Using up the heat, corrects the disturbance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4582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Le </a:t>
            </a:r>
            <a:r>
              <a:rPr lang="en-US" dirty="0" err="1" smtClean="0"/>
              <a:t>Chatelier’s</a:t>
            </a:r>
            <a:r>
              <a:rPr lang="en-US" dirty="0" smtClean="0"/>
              <a:t> Principle and Reactants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524000"/>
            <a:ext cx="8686800" cy="4572000"/>
          </a:xfrm>
        </p:spPr>
        <p:txBody>
          <a:bodyPr/>
          <a:lstStyle/>
          <a:p>
            <a:r>
              <a:rPr lang="en-US" dirty="0" smtClean="0"/>
              <a:t>The Following disturbances do not cause equilibrium shifts</a:t>
            </a:r>
          </a:p>
          <a:p>
            <a:pPr lvl="1"/>
            <a:r>
              <a:rPr lang="en-US" dirty="0" smtClean="0"/>
              <a:t>Catalysts, which speed up the reaction by lowering the activation energy, DO NOT CAUSE AN EQUILIBRIUM SHIFT!</a:t>
            </a:r>
          </a:p>
          <a:p>
            <a:pPr lvl="2"/>
            <a:r>
              <a:rPr lang="en-US" dirty="0" smtClean="0"/>
              <a:t>They speed up the reaction but do not increase the amount of product produced</a:t>
            </a:r>
          </a:p>
          <a:p>
            <a:pPr lvl="1"/>
            <a:r>
              <a:rPr lang="en-US" dirty="0" smtClean="0"/>
              <a:t>Inhibitors, which slow down reactions, also do not cause a shift.</a:t>
            </a:r>
          </a:p>
          <a:p>
            <a:pPr lvl="2"/>
            <a:r>
              <a:rPr lang="en-US" dirty="0" smtClean="0"/>
              <a:t>They cause the reaction to take longer, but do not reduced the amount of product produced.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458200" cy="1219200"/>
          </a:xfrm>
        </p:spPr>
        <p:txBody>
          <a:bodyPr>
            <a:normAutofit/>
          </a:bodyPr>
          <a:lstStyle/>
          <a:p>
            <a:r>
              <a:rPr lang="en-US" dirty="0" smtClean="0"/>
              <a:t>Le </a:t>
            </a:r>
            <a:r>
              <a:rPr lang="en-US" dirty="0" err="1" smtClean="0"/>
              <a:t>Chatelier’s</a:t>
            </a:r>
            <a:r>
              <a:rPr lang="en-US" dirty="0" smtClean="0"/>
              <a:t> Principle and Reactants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943600"/>
          </a:xfrm>
        </p:spPr>
        <p:txBody>
          <a:bodyPr/>
          <a:lstStyle/>
          <a:p>
            <a:r>
              <a:rPr lang="en-US" dirty="0" smtClean="0"/>
              <a:t>For the following gaseous equilibrium reactions, indicate what happens to the equilibrium position when the given disturbance or condition change occurs. (shift left, right or no shift)</a:t>
            </a:r>
          </a:p>
          <a:p>
            <a:pPr marL="514350" indent="-514350">
              <a:buAutoNum type="alphaLcPeriod"/>
            </a:pPr>
            <a:r>
              <a:rPr lang="en-US" dirty="0" smtClean="0"/>
              <a:t>Remove NH3 gas                 b. Decrease pressure</a:t>
            </a:r>
          </a:p>
          <a:p>
            <a:pPr marL="514350" indent="-514350">
              <a:buNone/>
            </a:pPr>
            <a:r>
              <a:rPr lang="en-US" dirty="0" smtClean="0"/>
              <a:t>                   N2 + 3H2 </a:t>
            </a:r>
            <a:r>
              <a:rPr lang="en-US" dirty="0" smtClean="0">
                <a:sym typeface="Wingdings" pitchFamily="2" charset="2"/>
              </a:rPr>
              <a:t> 2NH3 + energy</a:t>
            </a:r>
          </a:p>
          <a:p>
            <a:pPr marL="514350" indent="-514350">
              <a:buNone/>
            </a:pPr>
            <a:r>
              <a:rPr lang="en-US" dirty="0" smtClean="0">
                <a:sym typeface="Wingdings" pitchFamily="2" charset="2"/>
              </a:rPr>
              <a:t>c. Decrease temperature                    d. add a catalyst</a:t>
            </a:r>
          </a:p>
          <a:p>
            <a:pPr marL="514350" indent="-514350">
              <a:buNone/>
            </a:pPr>
            <a:r>
              <a:rPr lang="en-US" dirty="0" smtClean="0">
                <a:sym typeface="Wingdings" pitchFamily="2" charset="2"/>
              </a:rPr>
              <a:t>               CO2 + H2 + energy  CO +  H2O </a:t>
            </a:r>
          </a:p>
          <a:p>
            <a:pPr marL="514350" indent="-514350">
              <a:buNone/>
            </a:pPr>
            <a:r>
              <a:rPr lang="en-US" dirty="0" smtClean="0">
                <a:sym typeface="Wingdings" pitchFamily="2" charset="2"/>
              </a:rPr>
              <a:t>e. Increase SO2 concentration       f. increase temperature</a:t>
            </a:r>
          </a:p>
          <a:p>
            <a:pPr marL="514350" indent="-514350">
              <a:buNone/>
            </a:pPr>
            <a:r>
              <a:rPr lang="en-US" dirty="0" smtClean="0">
                <a:sym typeface="Wingdings" pitchFamily="2" charset="2"/>
              </a:rPr>
              <a:t>                 2SO2 + O2  2 SO3 + energy</a:t>
            </a:r>
          </a:p>
          <a:p>
            <a:pPr marL="514350" indent="-514350">
              <a:buNone/>
            </a:pPr>
            <a:r>
              <a:rPr lang="en-US" dirty="0" smtClean="0">
                <a:sym typeface="Wingdings" pitchFamily="2" charset="2"/>
              </a:rPr>
              <a:t>g. Increase temperature            h. increase CO concentration</a:t>
            </a:r>
          </a:p>
          <a:p>
            <a:pPr marL="514350" indent="-514350">
              <a:buNone/>
            </a:pPr>
            <a:r>
              <a:rPr lang="en-US" dirty="0" smtClean="0">
                <a:sym typeface="Wingdings" pitchFamily="2" charset="2"/>
              </a:rPr>
              <a:t>                  CO2  + C + energy  2CO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en-US" dirty="0" smtClean="0"/>
              <a:t>Practice Equilibrium Problems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For the following gaseous equilibrium reactions, indicate what happens to the equilibrium position when the given disturbance or condition change occurs. (shift left, right or no shift)</a:t>
            </a:r>
          </a:p>
          <a:p>
            <a:pPr marL="571500" indent="-571500">
              <a:buAutoNum type="romanLcPeriod"/>
            </a:pPr>
            <a:r>
              <a:rPr lang="en-US" dirty="0" smtClean="0"/>
              <a:t>Decrease pressure                  j. remove N2O4</a:t>
            </a:r>
          </a:p>
          <a:p>
            <a:pPr marL="571500" indent="-571500">
              <a:buNone/>
            </a:pPr>
            <a:r>
              <a:rPr lang="en-US" dirty="0" smtClean="0"/>
              <a:t>                     N2O4 + energy </a:t>
            </a:r>
            <a:r>
              <a:rPr lang="en-US" dirty="0" smtClean="0">
                <a:sym typeface="Wingdings" pitchFamily="2" charset="2"/>
              </a:rPr>
              <a:t> 2 NO2</a:t>
            </a:r>
          </a:p>
          <a:p>
            <a:pPr marL="571500" indent="-571500">
              <a:buNone/>
            </a:pPr>
            <a:endParaRPr lang="en-US" dirty="0" smtClean="0">
              <a:sym typeface="Wingdings" pitchFamily="2" charset="2"/>
            </a:endParaRPr>
          </a:p>
          <a:p>
            <a:pPr marL="571500" indent="-571500">
              <a:buNone/>
            </a:pPr>
            <a:r>
              <a:rPr lang="en-US" dirty="0" smtClean="0">
                <a:sym typeface="Wingdings" pitchFamily="2" charset="2"/>
              </a:rPr>
              <a:t>k. Increase H2 concentration       l. increase pressure</a:t>
            </a:r>
          </a:p>
          <a:p>
            <a:pPr marL="571500" indent="-571500">
              <a:buNone/>
            </a:pPr>
            <a:r>
              <a:rPr lang="en-US" dirty="0" smtClean="0">
                <a:sym typeface="Wingdings" pitchFamily="2" charset="2"/>
              </a:rPr>
              <a:t>    H2 + Cl2  2HCl + energy</a:t>
            </a:r>
          </a:p>
          <a:p>
            <a:pPr marL="571500" indent="-571500">
              <a:buNone/>
            </a:pPr>
            <a:endParaRPr lang="en-US" dirty="0" smtClean="0">
              <a:sym typeface="Wingdings" pitchFamily="2" charset="2"/>
            </a:endParaRPr>
          </a:p>
          <a:p>
            <a:pPr marL="571500" indent="-571500">
              <a:buNone/>
            </a:pPr>
            <a:r>
              <a:rPr lang="en-US" dirty="0" smtClean="0">
                <a:sym typeface="Wingdings" pitchFamily="2" charset="2"/>
              </a:rPr>
              <a:t>m. Decrease O2 concentration     n. add catalyst</a:t>
            </a:r>
          </a:p>
          <a:p>
            <a:pPr marL="571500" indent="-571500">
              <a:buNone/>
            </a:pPr>
            <a:r>
              <a:rPr lang="en-US" dirty="0" smtClean="0">
                <a:sym typeface="Wingdings" pitchFamily="2" charset="2"/>
              </a:rPr>
              <a:t>    N2 + O2 </a:t>
            </a:r>
            <a:r>
              <a:rPr lang="en-US" smtClean="0">
                <a:sym typeface="Wingdings" pitchFamily="2" charset="2"/>
              </a:rPr>
              <a:t>+ energy  2NO 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Equilibrium Problems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715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A. right</a:t>
            </a:r>
          </a:p>
          <a:p>
            <a:r>
              <a:rPr lang="en-US" dirty="0" smtClean="0"/>
              <a:t>B. left , gas will fill space</a:t>
            </a:r>
          </a:p>
          <a:p>
            <a:r>
              <a:rPr lang="en-US" dirty="0" smtClean="0"/>
              <a:t>C. left,  produces heat (exothermic)</a:t>
            </a:r>
          </a:p>
          <a:p>
            <a:r>
              <a:rPr lang="en-US" dirty="0" smtClean="0"/>
              <a:t>D. no change, increases speed but does not change volume</a:t>
            </a:r>
          </a:p>
          <a:p>
            <a:r>
              <a:rPr lang="en-US" dirty="0" smtClean="0"/>
              <a:t>E. right</a:t>
            </a:r>
          </a:p>
          <a:p>
            <a:r>
              <a:rPr lang="en-US" dirty="0" smtClean="0"/>
              <a:t>F. left, toward endothermic</a:t>
            </a:r>
          </a:p>
          <a:p>
            <a:r>
              <a:rPr lang="en-US" dirty="0" smtClean="0"/>
              <a:t>G. right, toward endothermic</a:t>
            </a:r>
          </a:p>
          <a:p>
            <a:r>
              <a:rPr lang="en-US" dirty="0" smtClean="0"/>
              <a:t>H. left, consume excess</a:t>
            </a:r>
          </a:p>
          <a:p>
            <a:r>
              <a:rPr lang="en-US" dirty="0" smtClean="0"/>
              <a:t>I. right, increase volume</a:t>
            </a:r>
          </a:p>
          <a:p>
            <a:r>
              <a:rPr lang="en-US" dirty="0" smtClean="0"/>
              <a:t>J. left</a:t>
            </a:r>
          </a:p>
          <a:p>
            <a:r>
              <a:rPr lang="en-US" dirty="0" smtClean="0"/>
              <a:t>K. right </a:t>
            </a:r>
          </a:p>
          <a:p>
            <a:r>
              <a:rPr lang="en-US" dirty="0" smtClean="0"/>
              <a:t>L. no change, particle number is not changed either way</a:t>
            </a:r>
          </a:p>
          <a:p>
            <a:r>
              <a:rPr lang="en-US" dirty="0" smtClean="0"/>
              <a:t>M. left</a:t>
            </a:r>
          </a:p>
          <a:p>
            <a:r>
              <a:rPr lang="en-US" dirty="0" smtClean="0"/>
              <a:t>N. no change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pPr algn="ctr"/>
            <a:r>
              <a:rPr lang="en-US" dirty="0" smtClean="0"/>
              <a:t>Answers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The submicroscopic interactions that occur between water molecules and various solute particles determine the extent to which water is able to dissolve a solute.</a:t>
            </a:r>
          </a:p>
          <a:p>
            <a:r>
              <a:rPr lang="en-US" dirty="0" smtClean="0"/>
              <a:t>Ionic compounds</a:t>
            </a:r>
          </a:p>
          <a:p>
            <a:pPr lvl="1"/>
            <a:r>
              <a:rPr lang="en-US" dirty="0" smtClean="0"/>
              <a:t>Like salt in water</a:t>
            </a:r>
          </a:p>
          <a:p>
            <a:pPr lvl="2"/>
            <a:r>
              <a:rPr lang="en-US" dirty="0" smtClean="0"/>
              <a:t>Dissociation: the process by which changed particles in an ionic solid separate from one another</a:t>
            </a:r>
          </a:p>
          <a:p>
            <a:pPr lvl="2"/>
            <a:r>
              <a:rPr lang="en-US" dirty="0" smtClean="0"/>
              <a:t>Produces ions</a:t>
            </a:r>
          </a:p>
          <a:p>
            <a:r>
              <a:rPr lang="en-US" dirty="0" smtClean="0"/>
              <a:t>Covalent compounds</a:t>
            </a:r>
          </a:p>
          <a:p>
            <a:pPr lvl="1"/>
            <a:r>
              <a:rPr lang="en-US" dirty="0" smtClean="0"/>
              <a:t>Sugar</a:t>
            </a:r>
          </a:p>
          <a:p>
            <a:pPr lvl="2"/>
            <a:r>
              <a:rPr lang="en-US" dirty="0" smtClean="0"/>
              <a:t>No dissociation, just separation (neutral particles)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Solubility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Both cases: </a:t>
            </a:r>
            <a:r>
              <a:rPr lang="en-US" dirty="0" err="1" smtClean="0"/>
              <a:t>interparticle</a:t>
            </a:r>
            <a:r>
              <a:rPr lang="en-US" dirty="0" smtClean="0"/>
              <a:t> attractive forces between the solvent and the solute particles, overcome attractive forces between the solute particles</a:t>
            </a:r>
          </a:p>
          <a:p>
            <a:r>
              <a:rPr lang="en-US" dirty="0" smtClean="0"/>
              <a:t>Like dissolves like: dissolving occurs when similarities occur between solvent and solute</a:t>
            </a:r>
          </a:p>
          <a:p>
            <a:pPr lvl="1"/>
            <a:r>
              <a:rPr lang="en-US" dirty="0" smtClean="0"/>
              <a:t>Polar and polar</a:t>
            </a:r>
          </a:p>
          <a:p>
            <a:pPr lvl="1"/>
            <a:r>
              <a:rPr lang="en-US" dirty="0" smtClean="0"/>
              <a:t>Non-polar and non-polar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Solubility</a:t>
            </a:r>
            <a:endParaRPr lang="en-US" sz="54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6019800"/>
          </a:xfrm>
        </p:spPr>
        <p:txBody>
          <a:bodyPr>
            <a:normAutofit/>
          </a:bodyPr>
          <a:lstStyle/>
          <a:p>
            <a:r>
              <a:rPr lang="en-US" u="sng" dirty="0" smtClean="0"/>
              <a:t>Saturated solution</a:t>
            </a:r>
            <a:r>
              <a:rPr lang="en-US" dirty="0" smtClean="0"/>
              <a:t>: a solution that holds the maximum amount of solute per solution, the solution can not dissolve any more solute</a:t>
            </a:r>
          </a:p>
          <a:p>
            <a:r>
              <a:rPr lang="en-US" u="sng" dirty="0" smtClean="0"/>
              <a:t>Unsaturated solution: </a:t>
            </a:r>
            <a:r>
              <a:rPr lang="en-US" dirty="0" smtClean="0"/>
              <a:t>The amount of solute dissolved is less than the amount of solute than can be dissolved, the solvent can dissolve more solute</a:t>
            </a:r>
          </a:p>
          <a:p>
            <a:r>
              <a:rPr lang="en-US" u="sng" dirty="0" smtClean="0"/>
              <a:t>Supersaturated solution: </a:t>
            </a:r>
            <a:r>
              <a:rPr lang="en-US" dirty="0" smtClean="0"/>
              <a:t>Unstable solutions which contain more dissolved solute than they can usually hold. Conditions were manipulated to get additional solute dissolved, temporarily. </a:t>
            </a:r>
          </a:p>
          <a:p>
            <a:pPr lvl="1"/>
            <a:r>
              <a:rPr lang="en-US" dirty="0" smtClean="0"/>
              <a:t>Ex fudge making, more sugar is dissolved by heating the mixture, then slow cooling with constant stirring keeps the sugar trapped in small crystals in the fudge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Solution Saturation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Temperature effects solubility!</a:t>
            </a:r>
          </a:p>
          <a:p>
            <a:pPr lvl="1"/>
            <a:r>
              <a:rPr lang="en-US" sz="3200" dirty="0" smtClean="0"/>
              <a:t>The solubility of most SOLID solutes generally increases with increasing temperature</a:t>
            </a:r>
          </a:p>
          <a:p>
            <a:pPr lvl="1"/>
            <a:r>
              <a:rPr lang="en-US" sz="3200" dirty="0" smtClean="0"/>
              <a:t>The solubility of GASES always decreases with increased temperature</a:t>
            </a:r>
          </a:p>
          <a:p>
            <a:pPr lvl="1"/>
            <a:r>
              <a:rPr lang="en-US" sz="3200" dirty="0" smtClean="0"/>
              <a:t>The amount of increase or decrease depends on the individual solutes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Solubility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Mole is used to describe the concentration of a solution</a:t>
            </a:r>
          </a:p>
          <a:p>
            <a:pPr lvl="1"/>
            <a:r>
              <a:rPr lang="en-US" dirty="0" smtClean="0"/>
              <a:t>Or the “strength” of a solution</a:t>
            </a:r>
          </a:p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A 1 </a:t>
            </a:r>
            <a:r>
              <a:rPr lang="en-US" u="sng" dirty="0" smtClean="0">
                <a:latin typeface="Cambria Math" pitchFamily="18" charset="0"/>
                <a:ea typeface="Cambria Math" pitchFamily="18" charset="0"/>
              </a:rPr>
              <a:t>Molar solution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contains 1 mole of a </a:t>
            </a:r>
            <a:r>
              <a:rPr lang="en-US" b="1" i="1" dirty="0" smtClean="0">
                <a:latin typeface="Cambria Math" pitchFamily="18" charset="0"/>
                <a:ea typeface="Cambria Math" pitchFamily="18" charset="0"/>
              </a:rPr>
              <a:t>solute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dissolved in enough </a:t>
            </a:r>
            <a:r>
              <a:rPr lang="en-US" b="1" i="1" dirty="0" smtClean="0">
                <a:latin typeface="Cambria Math" pitchFamily="18" charset="0"/>
                <a:ea typeface="Cambria Math" pitchFamily="18" charset="0"/>
              </a:rPr>
              <a:t>solvent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(usually water) to make 1 liter of solution</a:t>
            </a:r>
          </a:p>
          <a:p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Molarity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(M) = </a:t>
            </a:r>
            <a:r>
              <a:rPr lang="en-US" u="sng" dirty="0" smtClean="0">
                <a:latin typeface="Cambria Math" pitchFamily="18" charset="0"/>
                <a:ea typeface="Cambria Math" pitchFamily="18" charset="0"/>
              </a:rPr>
              <a:t>moles of solute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                                liter of solution</a:t>
            </a: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One mole of 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NaCl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is 58.5g, if 2 moles of 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NaCl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are dissolved in water to make 1 liter of solution, the solution is a 2M solution </a:t>
            </a: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This number is very consistent and uniform in all 2 molar solutions of 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NaCl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Molarity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Many reactants continue until one of the reactants is consumed, the reactant used up first is called the </a:t>
            </a:r>
            <a:r>
              <a:rPr lang="en-US" u="sng" dirty="0" smtClean="0"/>
              <a:t>limiting reactant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is used </a:t>
            </a:r>
            <a:r>
              <a:rPr lang="en-US" u="sng" dirty="0" smtClean="0"/>
              <a:t>only in non-reversible </a:t>
            </a:r>
            <a:r>
              <a:rPr lang="en-US" dirty="0" smtClean="0"/>
              <a:t>reactions!</a:t>
            </a:r>
          </a:p>
          <a:p>
            <a:r>
              <a:rPr lang="en-US" dirty="0" smtClean="0"/>
              <a:t>Limiting reactant problems are solved by comparing the moles of each reactant. </a:t>
            </a:r>
          </a:p>
          <a:p>
            <a:r>
              <a:rPr lang="en-US" dirty="0" smtClean="0"/>
              <a:t>Steps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Write a balanced equation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Change given to moles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Determine moles produced by given quantity, for each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Determine predicted quantities produced using the lesser amount produced  (limiting reaction)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Limiting Reactants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29200"/>
          </a:xfrm>
        </p:spPr>
        <p:txBody>
          <a:bodyPr/>
          <a:lstStyle/>
          <a:p>
            <a:r>
              <a:rPr lang="en-US" dirty="0" smtClean="0"/>
              <a:t>Example: If 40.0g H3PO4 react with 60.0g MgCO3. calculate the volume of CO2 produced at STP.</a:t>
            </a:r>
          </a:p>
          <a:p>
            <a:pPr>
              <a:buNone/>
            </a:pPr>
            <a:r>
              <a:rPr lang="en-US" dirty="0" smtClean="0"/>
              <a:t>     2H3PO4 + 3MgCO3</a:t>
            </a:r>
            <a:r>
              <a:rPr lang="en-US" dirty="0" smtClean="0">
                <a:sym typeface="Wingdings" pitchFamily="2" charset="2"/>
              </a:rPr>
              <a:t> Mg3(PO4)2 + 3CO2 +3H2O</a:t>
            </a:r>
          </a:p>
          <a:p>
            <a:pPr>
              <a:buNone/>
            </a:pPr>
            <a:endParaRPr lang="en-US" sz="2800" b="1" i="1" u="sng" dirty="0" smtClean="0">
              <a:sym typeface="Wingdings" pitchFamily="2" charset="2"/>
            </a:endParaRPr>
          </a:p>
          <a:p>
            <a:pPr>
              <a:buNone/>
            </a:pPr>
            <a:r>
              <a:rPr lang="en-US" sz="2800" b="1" i="1" u="sng" dirty="0" smtClean="0">
                <a:sym typeface="Wingdings" pitchFamily="2" charset="2"/>
              </a:rPr>
              <a:t>Step 2: </a:t>
            </a:r>
            <a:r>
              <a:rPr lang="en-US" dirty="0" smtClean="0">
                <a:sym typeface="Wingdings" pitchFamily="2" charset="2"/>
              </a:rPr>
              <a:t>Change Grams to moles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Mol H3PO4 = 40g </a:t>
            </a:r>
            <a:r>
              <a:rPr lang="en-US" dirty="0" smtClean="0"/>
              <a:t>H3PO4  1mol H3PO4   = 0.408 mol</a:t>
            </a:r>
          </a:p>
          <a:p>
            <a:pPr>
              <a:buNone/>
            </a:pPr>
            <a:r>
              <a:rPr lang="en-US" dirty="0" smtClean="0"/>
              <a:t>                                 1            98.0 g H3PO4</a:t>
            </a:r>
          </a:p>
          <a:p>
            <a:pPr>
              <a:buNone/>
            </a:pPr>
            <a:r>
              <a:rPr lang="en-US" dirty="0" smtClean="0"/>
              <a:t>Mol MgCO3 = 60.0 g MgCO3  1mol MgCO3  = 0.712 mol</a:t>
            </a:r>
          </a:p>
          <a:p>
            <a:pPr>
              <a:buNone/>
            </a:pPr>
            <a:r>
              <a:rPr lang="en-US" dirty="0" smtClean="0"/>
              <a:t>                                  1                84.3g MgCO3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Problem using limiting reactants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3848894" y="3847306"/>
            <a:ext cx="83820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667000" y="3886200"/>
            <a:ext cx="342900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4267994" y="4876006"/>
            <a:ext cx="91440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667000" y="4800600"/>
            <a:ext cx="388620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334000"/>
          </a:xfrm>
        </p:spPr>
        <p:txBody>
          <a:bodyPr>
            <a:normAutofit/>
          </a:bodyPr>
          <a:lstStyle/>
          <a:p>
            <a:r>
              <a:rPr lang="en-US" sz="2800" b="1" i="1" u="sng" dirty="0" smtClean="0">
                <a:sym typeface="Wingdings" pitchFamily="2" charset="2"/>
              </a:rPr>
              <a:t>Step 3 :</a:t>
            </a:r>
            <a:r>
              <a:rPr lang="en-US" sz="2800" dirty="0" smtClean="0">
                <a:sym typeface="Wingdings" pitchFamily="2" charset="2"/>
              </a:rPr>
              <a:t>determine </a:t>
            </a:r>
            <a:r>
              <a:rPr lang="en-US" sz="2800" u="sng" dirty="0" smtClean="0">
                <a:sym typeface="Wingdings" pitchFamily="2" charset="2"/>
              </a:rPr>
              <a:t>moles of CO2 </a:t>
            </a:r>
            <a:r>
              <a:rPr lang="en-US" sz="2800" dirty="0" smtClean="0">
                <a:sym typeface="Wingdings" pitchFamily="2" charset="2"/>
              </a:rPr>
              <a:t>which will be produced </a:t>
            </a:r>
            <a:r>
              <a:rPr lang="en-US" sz="2800" u="sng" dirty="0" smtClean="0">
                <a:sym typeface="Wingdings" pitchFamily="2" charset="2"/>
              </a:rPr>
              <a:t>by each reactan</a:t>
            </a:r>
            <a:r>
              <a:rPr lang="en-US" sz="2800" dirty="0" smtClean="0">
                <a:sym typeface="Wingdings" pitchFamily="2" charset="2"/>
              </a:rPr>
              <a:t>t(molar ratio from balanced equation)</a:t>
            </a:r>
          </a:p>
          <a:p>
            <a:pPr>
              <a:buNone/>
            </a:pPr>
            <a:endParaRPr lang="en-US" sz="2800" b="1" i="1" u="sng" dirty="0" smtClean="0">
              <a:sym typeface="Wingdings" pitchFamily="2" charset="2"/>
            </a:endParaRPr>
          </a:p>
          <a:p>
            <a:pPr>
              <a:buNone/>
            </a:pPr>
            <a:r>
              <a:rPr lang="en-US" sz="2800" dirty="0" smtClean="0">
                <a:sym typeface="Wingdings" pitchFamily="2" charset="2"/>
              </a:rPr>
              <a:t>Mol CO2 = 0.408 mol H3PO4  3 mol CO2   = 0.612 mol</a:t>
            </a:r>
          </a:p>
          <a:p>
            <a:pPr>
              <a:buNone/>
            </a:pPr>
            <a:r>
              <a:rPr lang="en-US" sz="2800" dirty="0" smtClean="0">
                <a:sym typeface="Wingdings" pitchFamily="2" charset="2"/>
              </a:rPr>
              <a:t>                                  1                 2 mol H3PO4</a:t>
            </a:r>
          </a:p>
          <a:p>
            <a:pPr>
              <a:buNone/>
            </a:pPr>
            <a:endParaRPr lang="en-US" sz="28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sz="2800" dirty="0" smtClean="0">
                <a:sym typeface="Wingdings" pitchFamily="2" charset="2"/>
              </a:rPr>
              <a:t>Mol CO2 = 0.712 mol MgCO3    3 mol CO2     =0.712 mol</a:t>
            </a:r>
          </a:p>
          <a:p>
            <a:pPr>
              <a:buNone/>
            </a:pPr>
            <a:r>
              <a:rPr lang="en-US" sz="2800" dirty="0" smtClean="0">
                <a:sym typeface="Wingdings" pitchFamily="2" charset="2"/>
              </a:rPr>
              <a:t>                                   1                3 mol MgCO3</a:t>
            </a:r>
          </a:p>
          <a:p>
            <a:pPr>
              <a:buNone/>
            </a:pPr>
            <a:r>
              <a:rPr lang="en-US" sz="2800" dirty="0" smtClean="0">
                <a:sym typeface="Wingdings" pitchFamily="2" charset="2"/>
              </a:rPr>
              <a:t>The limiting reactant produces the lesser amount of product- H3PO4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 Problem, limiting reactants continued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4306094" y="3771106"/>
            <a:ext cx="114300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133600" y="3733800"/>
            <a:ext cx="449580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4458494" y="5218906"/>
            <a:ext cx="83820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133600" y="5181600"/>
            <a:ext cx="449580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4876800"/>
          </a:xfrm>
        </p:spPr>
        <p:txBody>
          <a:bodyPr/>
          <a:lstStyle/>
          <a:p>
            <a:pPr>
              <a:buNone/>
            </a:pPr>
            <a:r>
              <a:rPr lang="en-US" sz="2800" b="1" i="1" u="sng" dirty="0" smtClean="0">
                <a:sym typeface="Wingdings" pitchFamily="2" charset="2"/>
              </a:rPr>
              <a:t>Step</a:t>
            </a:r>
            <a:r>
              <a:rPr lang="en-US" dirty="0" smtClean="0"/>
              <a:t> 4 :Use the limiting reactant to complete the problem (remember molar volume is 22.4L/mole at STP)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Volume CO2 = 0.612 mol CO2      22.4 L     = 13.7 L at STP</a:t>
            </a:r>
          </a:p>
          <a:p>
            <a:pPr>
              <a:buNone/>
            </a:pPr>
            <a:r>
              <a:rPr lang="en-US" dirty="0" smtClean="0"/>
              <a:t>                                       1              1 mol CO2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4og of H3Po4 will produce 13.7 L of CO2 at STP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10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Problem, limiting reactants continued again!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4420394" y="3047206"/>
            <a:ext cx="91440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667000" y="3048000"/>
            <a:ext cx="373380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791200"/>
          </a:xfrm>
        </p:spPr>
        <p:txBody>
          <a:bodyPr/>
          <a:lstStyle/>
          <a:p>
            <a:r>
              <a:rPr lang="en-US" dirty="0" smtClean="0"/>
              <a:t>If 20.og of </a:t>
            </a:r>
            <a:r>
              <a:rPr lang="en-US" dirty="0" err="1" smtClean="0"/>
              <a:t>NaOH</a:t>
            </a:r>
            <a:r>
              <a:rPr lang="en-US" dirty="0" smtClean="0"/>
              <a:t> react with 30.0g of H2SO4 to produce Na2SO4, which reactant is limiting?</a:t>
            </a:r>
          </a:p>
          <a:p>
            <a:pPr>
              <a:buNone/>
            </a:pPr>
            <a:r>
              <a:rPr lang="en-US" dirty="0" smtClean="0"/>
              <a:t>2NaOH + H2SO4 </a:t>
            </a:r>
            <a:r>
              <a:rPr lang="en-US" dirty="0" smtClean="0">
                <a:sym typeface="Wingdings" pitchFamily="2" charset="2"/>
              </a:rPr>
              <a:t> Na2SO4 +2H2O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30 g H2SO4   1 mol H2SO4      = 0.30 mol H2SO4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      1            98 g H2SO4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20g </a:t>
            </a:r>
            <a:r>
              <a:rPr lang="en-US" dirty="0" err="1" smtClean="0">
                <a:sym typeface="Wingdings" pitchFamily="2" charset="2"/>
              </a:rPr>
              <a:t>NaOH</a:t>
            </a:r>
            <a:r>
              <a:rPr lang="en-US" dirty="0" smtClean="0">
                <a:sym typeface="Wingdings" pitchFamily="2" charset="2"/>
              </a:rPr>
              <a:t>   1mol </a:t>
            </a:r>
            <a:r>
              <a:rPr lang="en-US" dirty="0" err="1" smtClean="0">
                <a:sym typeface="Wingdings" pitchFamily="2" charset="2"/>
              </a:rPr>
              <a:t>NaOH</a:t>
            </a:r>
            <a:r>
              <a:rPr lang="en-US" dirty="0" smtClean="0">
                <a:sym typeface="Wingdings" pitchFamily="2" charset="2"/>
              </a:rPr>
              <a:t>     =    0.5 mol </a:t>
            </a:r>
            <a:r>
              <a:rPr lang="en-US" dirty="0" err="1" smtClean="0">
                <a:sym typeface="Wingdings" pitchFamily="2" charset="2"/>
              </a:rPr>
              <a:t>NaOH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       1          40.0g </a:t>
            </a:r>
            <a:r>
              <a:rPr lang="en-US" dirty="0" err="1" smtClean="0">
                <a:sym typeface="Wingdings" pitchFamily="2" charset="2"/>
              </a:rPr>
              <a:t>NaOH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0.30 mol H2SO4  1 mol Na2SO4  = 0.3 mol Na2SO4 prod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          1                1 mol H2SO4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0.5 mol </a:t>
            </a:r>
            <a:r>
              <a:rPr lang="en-US" dirty="0" err="1" smtClean="0">
                <a:sym typeface="Wingdings" pitchFamily="2" charset="2"/>
              </a:rPr>
              <a:t>NaOH</a:t>
            </a:r>
            <a:r>
              <a:rPr lang="en-US" dirty="0" smtClean="0">
                <a:sym typeface="Wingdings" pitchFamily="2" charset="2"/>
              </a:rPr>
              <a:t>  1 mol Na2SO4  =   0.25 mol Na2SO4 prod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          1             2 mol </a:t>
            </a:r>
            <a:r>
              <a:rPr lang="en-US" dirty="0" err="1" smtClean="0">
                <a:sym typeface="Wingdings" pitchFamily="2" charset="2"/>
              </a:rPr>
              <a:t>NaOH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err="1" smtClean="0">
                <a:sym typeface="Wingdings" pitchFamily="2" charset="2"/>
              </a:rPr>
              <a:t>NaOH</a:t>
            </a:r>
            <a:r>
              <a:rPr lang="en-US" dirty="0" smtClean="0">
                <a:sym typeface="Wingdings" pitchFamily="2" charset="2"/>
              </a:rPr>
              <a:t> is limiting reactant, 0.25 mol Na2SO4 prod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Now you try one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2590800"/>
            <a:ext cx="38100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1905794" y="2590006"/>
            <a:ext cx="7620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1829594" y="3580606"/>
            <a:ext cx="7620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57200" y="3581400"/>
            <a:ext cx="38100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838200" y="4495800"/>
            <a:ext cx="38100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2591594" y="4495006"/>
            <a:ext cx="7620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09600" y="5486400"/>
            <a:ext cx="38100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2210594" y="5561806"/>
            <a:ext cx="9144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57200" y="1676400"/>
            <a:ext cx="8229600" cy="1588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57200" y="2133600"/>
            <a:ext cx="8229600" cy="1588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33400" y="4038600"/>
            <a:ext cx="8229600" cy="1588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81000" y="6019800"/>
            <a:ext cx="8229600" cy="1588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If 5.00g of copper metal react with a solution containing 20.0g of AgNO3 to produce silver metal, which reactant is limiting?</a:t>
            </a:r>
          </a:p>
          <a:p>
            <a:pPr>
              <a:buNone/>
            </a:pPr>
            <a:r>
              <a:rPr lang="en-US" dirty="0" smtClean="0"/>
              <a:t>   Cu + 2AgNO3 </a:t>
            </a:r>
            <a:r>
              <a:rPr lang="en-US" dirty="0" smtClean="0">
                <a:sym typeface="Wingdings" pitchFamily="2" charset="2"/>
              </a:rPr>
              <a:t> Cu(NO3)2  + 2Ag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Answer:  AgNO3, 0.118 mol Ag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5.0 g copper  moles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20.0 g AgNO3  moles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Moles and mole ratio # of moles produced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1 mol Cu : 2 mol Ag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2 mol AgNO3 : 2 mol Ag 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Smallest mole amount produced is limiting reactant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</p:spPr>
        <p:txBody>
          <a:bodyPr/>
          <a:lstStyle/>
          <a:p>
            <a:r>
              <a:rPr lang="en-US" dirty="0" smtClean="0"/>
              <a:t>Try another one!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</a:t>
            </a:r>
          </a:p>
          <a:p>
            <a:pPr lvl="1"/>
            <a:r>
              <a:rPr lang="en-US" dirty="0" smtClean="0"/>
              <a:t>The amount of product produced by a chemical reaction, as predicted by </a:t>
            </a:r>
            <a:r>
              <a:rPr lang="en-US" dirty="0" err="1" smtClean="0"/>
              <a:t>stoichiometry</a:t>
            </a:r>
            <a:r>
              <a:rPr lang="en-US" dirty="0" smtClean="0"/>
              <a:t> is called </a:t>
            </a:r>
            <a:r>
              <a:rPr lang="en-US" u="sng" dirty="0" smtClean="0"/>
              <a:t>Theoretical Yield</a:t>
            </a:r>
          </a:p>
          <a:p>
            <a:pPr lvl="1"/>
            <a:r>
              <a:rPr lang="en-US" dirty="0" smtClean="0"/>
              <a:t>when actual yield, produced via experimentation, is different than theoretical yield, the efficiency of the reaction is expressed by determining </a:t>
            </a:r>
            <a:r>
              <a:rPr lang="en-US" u="sng" dirty="0" smtClean="0"/>
              <a:t>percent yield.</a:t>
            </a:r>
          </a:p>
          <a:p>
            <a:pPr lvl="1">
              <a:buNone/>
            </a:pPr>
            <a:r>
              <a:rPr lang="en-US" u="sng" dirty="0" smtClean="0"/>
              <a:t>Percent yield </a:t>
            </a:r>
            <a:r>
              <a:rPr lang="en-US" dirty="0" smtClean="0"/>
              <a:t>=     (</a:t>
            </a:r>
            <a:r>
              <a:rPr lang="en-US" u="sng" dirty="0" smtClean="0"/>
              <a:t>actual yield</a:t>
            </a:r>
            <a:r>
              <a:rPr lang="en-US" dirty="0" smtClean="0"/>
              <a:t>         X    100</a:t>
            </a:r>
          </a:p>
          <a:p>
            <a:pPr lvl="1">
              <a:buNone/>
            </a:pPr>
            <a:r>
              <a:rPr lang="en-US" dirty="0" smtClean="0"/>
              <a:t>                          (Theoretical yield) </a:t>
            </a:r>
          </a:p>
          <a:p>
            <a:pPr lvl="1">
              <a:buNone/>
            </a:pPr>
            <a:r>
              <a:rPr lang="en-US" dirty="0" smtClean="0"/>
              <a:t>This yield can be affected by many different things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Theoretical and Experimental Yield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Example 1.  </a:t>
            </a:r>
          </a:p>
          <a:p>
            <a:r>
              <a:rPr lang="en-US" b="1" dirty="0" smtClean="0"/>
              <a:t>A student conducts a single displacement reaction that produces 2.755 grams of copper.  </a:t>
            </a:r>
          </a:p>
          <a:p>
            <a:r>
              <a:rPr lang="en-US" b="1" dirty="0" smtClean="0"/>
              <a:t>Mathematically he determines that 3.150 grams of copper should have been produced.  </a:t>
            </a:r>
          </a:p>
          <a:p>
            <a:r>
              <a:rPr lang="en-US" b="1" dirty="0" smtClean="0"/>
              <a:t>Calculate the student's percentage yield.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Percent Yield Problems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Solve:</a:t>
            </a:r>
            <a:br>
              <a:rPr lang="en-US" b="1" dirty="0" smtClean="0"/>
            </a:br>
            <a:r>
              <a:rPr lang="en-US" b="1" dirty="0" smtClean="0"/>
              <a:t>                actual amount of product: 2.755 g</a:t>
            </a:r>
            <a:br>
              <a:rPr lang="en-US" b="1" dirty="0" smtClean="0"/>
            </a:br>
            <a:r>
              <a:rPr lang="en-US" b="1" dirty="0" smtClean="0"/>
              <a:t>                expected amount of product: 3.150 g</a:t>
            </a:r>
          </a:p>
          <a:p>
            <a:pPr>
              <a:buNone/>
            </a:pPr>
            <a:endParaRPr lang="en-US" dirty="0" smtClean="0"/>
          </a:p>
          <a:p>
            <a:pPr>
              <a:spcBef>
                <a:spcPts val="0"/>
              </a:spcBef>
              <a:buNone/>
            </a:pPr>
            <a:r>
              <a:rPr lang="en-US" b="1" dirty="0" smtClean="0"/>
              <a:t>                                           actual amount of product</a:t>
            </a:r>
            <a:br>
              <a:rPr lang="en-US" b="1" dirty="0" smtClean="0"/>
            </a:br>
            <a:r>
              <a:rPr lang="en-US" b="1" dirty="0" smtClean="0"/>
              <a:t>percentage yield = --------------------------------------- x 100</a:t>
            </a:r>
            <a:br>
              <a:rPr lang="en-US" b="1" dirty="0" smtClean="0"/>
            </a:br>
            <a:r>
              <a:rPr lang="en-US" b="1" dirty="0" smtClean="0"/>
              <a:t>                                     expected amount of product  </a:t>
            </a:r>
          </a:p>
          <a:p>
            <a:pPr>
              <a:spcBef>
                <a:spcPts val="0"/>
              </a:spcBef>
              <a:buNone/>
            </a:pPr>
            <a:r>
              <a:rPr lang="en-US" b="1" dirty="0" smtClean="0"/>
              <a:t> </a:t>
            </a:r>
            <a:endParaRPr lang="en-US" dirty="0" smtClean="0"/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/>
              <a:t>                                              2.755g</a:t>
            </a:r>
            <a:br>
              <a:rPr lang="en-US" b="1" dirty="0" smtClean="0"/>
            </a:br>
            <a:r>
              <a:rPr lang="en-US" b="1" dirty="0" smtClean="0"/>
              <a:t>percentage yield = --------------- x 100</a:t>
            </a:r>
            <a:br>
              <a:rPr lang="en-US" b="1" dirty="0" smtClean="0"/>
            </a:br>
            <a:r>
              <a:rPr lang="en-US" b="1" dirty="0" smtClean="0"/>
              <a:t>                                           3.150g  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/>
              <a:t> </a:t>
            </a:r>
            <a:endParaRPr lang="en-US" dirty="0" smtClean="0"/>
          </a:p>
          <a:p>
            <a:r>
              <a:rPr lang="en-US" b="1" dirty="0" smtClean="0"/>
              <a:t>percentage yield = 87.4603174 %</a:t>
            </a:r>
            <a:r>
              <a:rPr lang="en-US" dirty="0" smtClean="0"/>
              <a:t>  </a:t>
            </a:r>
            <a:r>
              <a:rPr lang="en-US" b="1" dirty="0" smtClean="0"/>
              <a:t> = 87.46 %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 1  Solution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Example 2. </a:t>
            </a:r>
          </a:p>
          <a:p>
            <a:r>
              <a:rPr lang="en-US" b="1" dirty="0" smtClean="0"/>
              <a:t> A student completely reacts 5.00g of magnesium with an excess of oxygen to produce magnesium oxide.  </a:t>
            </a:r>
          </a:p>
          <a:p>
            <a:r>
              <a:rPr lang="en-US" b="1" dirty="0" smtClean="0"/>
              <a:t>Analysis reveals 8.10 g of magnesium oxide.  </a:t>
            </a:r>
          </a:p>
          <a:p>
            <a:r>
              <a:rPr lang="en-US" b="1" dirty="0" smtClean="0"/>
              <a:t>What is the student's percentage yield?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Calculate the </a:t>
            </a:r>
            <a:r>
              <a:rPr lang="en-US" dirty="0" err="1" smtClean="0"/>
              <a:t>Molarity</a:t>
            </a:r>
            <a:r>
              <a:rPr lang="en-US" dirty="0" smtClean="0"/>
              <a:t> of 1.50 L  of solution that contains 200.0g of MgCl2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Molarity</a:t>
            </a:r>
            <a:r>
              <a:rPr lang="en-US" dirty="0" smtClean="0"/>
              <a:t>= (</a:t>
            </a:r>
            <a:r>
              <a:rPr lang="en-US" u="sng" dirty="0" smtClean="0"/>
              <a:t>200.0g MgCl2)</a:t>
            </a:r>
            <a:r>
              <a:rPr lang="en-US" dirty="0" smtClean="0"/>
              <a:t> X (</a:t>
            </a:r>
            <a:r>
              <a:rPr lang="en-US" u="sng" dirty="0" smtClean="0"/>
              <a:t>1 molMgCl2)</a:t>
            </a:r>
            <a:r>
              <a:rPr lang="en-US" dirty="0" smtClean="0"/>
              <a:t>  =  1.40 mol/L</a:t>
            </a:r>
          </a:p>
          <a:p>
            <a:pPr>
              <a:buNone/>
            </a:pPr>
            <a:r>
              <a:rPr lang="en-US" dirty="0" smtClean="0"/>
              <a:t>                      (  1.50 L  )          (95.3 g </a:t>
            </a:r>
            <a:r>
              <a:rPr lang="en-US" dirty="0" err="1" smtClean="0"/>
              <a:t>MgCl</a:t>
            </a:r>
            <a:r>
              <a:rPr lang="en-US" dirty="0" smtClean="0"/>
              <a:t>)          =1.40 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In this problem, you are given the actual amount of the product, but you are not given the expected amount of the product. 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b="1" dirty="0" smtClean="0"/>
              <a:t> The second mass shown, 5.00g, is the mass of one of the reactants. </a:t>
            </a:r>
          </a:p>
          <a:p>
            <a:r>
              <a:rPr lang="en-US" b="1" dirty="0" smtClean="0"/>
              <a:t> In order to determine the expected amount of the product in this problem, you must begin with a mass-mass problem.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Solution to Example 2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First, write a balanced chemical equation for the reaction: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                        2Mg</a:t>
            </a:r>
            <a:r>
              <a:rPr lang="en-US" b="1" baseline="-25000" dirty="0" smtClean="0"/>
              <a:t>(s)</a:t>
            </a:r>
            <a:r>
              <a:rPr lang="en-US" b="1" dirty="0" smtClean="0"/>
              <a:t> + O</a:t>
            </a:r>
            <a:r>
              <a:rPr lang="en-US" b="1" baseline="-25000" dirty="0" smtClean="0"/>
              <a:t>2(g)</a:t>
            </a:r>
            <a:r>
              <a:rPr lang="en-US" b="1" dirty="0" smtClean="0"/>
              <a:t> ----&gt; 2MgO</a:t>
            </a:r>
            <a:r>
              <a:rPr lang="en-US" b="1" baseline="-25000" dirty="0" smtClean="0"/>
              <a:t>(s)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Now, label the given and the unknown: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     </a:t>
            </a:r>
          </a:p>
          <a:p>
            <a:pPr>
              <a:buNone/>
            </a:pPr>
            <a:r>
              <a:rPr lang="en-US" b="1" dirty="0" smtClean="0"/>
              <a:t>     given                    unknown       </a:t>
            </a:r>
            <a:br>
              <a:rPr lang="en-US" b="1" dirty="0" smtClean="0"/>
            </a:br>
            <a:r>
              <a:rPr lang="en-US" b="1" dirty="0" smtClean="0"/>
              <a:t>2Mg</a:t>
            </a:r>
            <a:r>
              <a:rPr lang="en-US" b="1" baseline="-25000" dirty="0" smtClean="0"/>
              <a:t>(s)</a:t>
            </a:r>
            <a:r>
              <a:rPr lang="en-US" b="1" dirty="0" smtClean="0"/>
              <a:t> + O</a:t>
            </a:r>
            <a:r>
              <a:rPr lang="en-US" b="1" baseline="-25000" dirty="0" smtClean="0"/>
              <a:t>2(g)</a:t>
            </a:r>
            <a:r>
              <a:rPr lang="en-US" b="1" dirty="0" smtClean="0"/>
              <a:t> ----&gt; 2MgO</a:t>
            </a:r>
            <a:r>
              <a:rPr lang="en-US" b="1" baseline="-25000" dirty="0" smtClean="0"/>
              <a:t>(s)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5.00 g                          X g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to Example 2 continued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Change the mass given to moles by dividing by the molar mass of Mg.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                     mass given: 5.00g</a:t>
            </a:r>
            <a:br>
              <a:rPr lang="en-US" b="1" dirty="0" smtClean="0"/>
            </a:br>
            <a:r>
              <a:rPr lang="en-US" b="1" dirty="0" smtClean="0"/>
              <a:t>     molar mass of Mg: 24.3 g</a:t>
            </a:r>
          </a:p>
          <a:p>
            <a:pPr>
              <a:buNone/>
            </a:pPr>
            <a:endParaRPr lang="en-US" dirty="0" smtClean="0"/>
          </a:p>
          <a:p>
            <a:pPr>
              <a:spcBef>
                <a:spcPts val="0"/>
              </a:spcBef>
              <a:buNone/>
            </a:pPr>
            <a:r>
              <a:rPr lang="en-US" dirty="0" smtClean="0"/>
              <a:t>                                   </a:t>
            </a:r>
            <a:r>
              <a:rPr lang="en-US" b="1" dirty="0" smtClean="0"/>
              <a:t>                   5.00g</a:t>
            </a:r>
            <a:br>
              <a:rPr lang="en-US" b="1" dirty="0" smtClean="0"/>
            </a:br>
            <a:r>
              <a:rPr lang="en-US" b="1" dirty="0" smtClean="0"/>
              <a:t>Number of moles of Mg = -----------</a:t>
            </a:r>
            <a:br>
              <a:rPr lang="en-US" b="1" dirty="0" smtClean="0"/>
            </a:br>
            <a:r>
              <a:rPr lang="en-US" b="1" dirty="0" smtClean="0"/>
              <a:t>                                                 24.3 g/mole </a:t>
            </a:r>
          </a:p>
          <a:p>
            <a:pPr>
              <a:spcBef>
                <a:spcPts val="0"/>
              </a:spcBef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    Number of moles of Mg = 0.206 moles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to Example 2 continued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00600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/>
              <a:t>Compare the molar ratio between the given and the unknown to determine the number of moles produced.</a:t>
            </a:r>
          </a:p>
          <a:p>
            <a:pPr>
              <a:buNone/>
            </a:pPr>
            <a:r>
              <a:rPr lang="en-US" b="1" dirty="0" smtClean="0"/>
              <a:t>Coefficient of Mg; 2                    Coefficient of MgO:2</a:t>
            </a:r>
          </a:p>
          <a:p>
            <a:pPr>
              <a:buNone/>
            </a:pP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             # of moles of Mg: = 0.206 moles</a:t>
            </a:r>
            <a:br>
              <a:rPr lang="en-US" b="1" dirty="0" smtClean="0"/>
            </a:br>
            <a:r>
              <a:rPr lang="en-US" b="1" dirty="0" smtClean="0"/>
              <a:t>               Number of moles of </a:t>
            </a:r>
            <a:r>
              <a:rPr lang="en-US" b="1" dirty="0" err="1" smtClean="0"/>
              <a:t>MgO</a:t>
            </a:r>
            <a:r>
              <a:rPr lang="en-US" b="1" dirty="0" smtClean="0"/>
              <a:t>: = ?</a:t>
            </a:r>
          </a:p>
          <a:p>
            <a:pPr>
              <a:buNone/>
            </a:pPr>
            <a:endParaRPr lang="en-US" b="1" dirty="0" smtClean="0"/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/>
              <a:t>  number of moles of given        number of moles of unknown</a:t>
            </a:r>
            <a:br>
              <a:rPr lang="en-US" b="1" dirty="0" smtClean="0"/>
            </a:br>
            <a:r>
              <a:rPr lang="en-US" b="1" dirty="0" smtClean="0"/>
              <a:t>--------------------------------   =    --------------------------------------</a:t>
            </a:r>
            <a:br>
              <a:rPr lang="en-US" b="1" dirty="0" smtClean="0"/>
            </a:br>
            <a:r>
              <a:rPr lang="en-US" b="1" dirty="0" smtClean="0"/>
              <a:t>      coefficient of given               coefficient of unknown</a:t>
            </a:r>
          </a:p>
          <a:p>
            <a:pPr>
              <a:buNone/>
            </a:pPr>
            <a:r>
              <a:rPr lang="en-US" b="1" dirty="0" smtClean="0"/>
              <a:t>                                0.206 moles     X moles</a:t>
            </a:r>
            <a:br>
              <a:rPr lang="en-US" b="1" dirty="0" smtClean="0"/>
            </a:br>
            <a:r>
              <a:rPr lang="en-US" b="1" dirty="0" smtClean="0"/>
              <a:t>                               -------------- = -------------</a:t>
            </a:r>
            <a:br>
              <a:rPr lang="en-US" b="1" dirty="0" smtClean="0"/>
            </a:br>
            <a:r>
              <a:rPr lang="en-US" b="1" dirty="0" smtClean="0"/>
              <a:t>                                      2                     2</a:t>
            </a:r>
          </a:p>
          <a:p>
            <a:pPr>
              <a:buNone/>
            </a:pPr>
            <a:r>
              <a:rPr lang="en-US" b="1" dirty="0" smtClean="0"/>
              <a:t>        Number of moles of </a:t>
            </a:r>
            <a:r>
              <a:rPr lang="en-US" b="1" dirty="0" err="1" smtClean="0"/>
              <a:t>MgO</a:t>
            </a:r>
            <a:r>
              <a:rPr lang="en-US" b="1" dirty="0" smtClean="0"/>
              <a:t> produced = 0.206 moles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dirty="0" smtClean="0"/>
              <a:t>Solution to Example 2 continued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Now, change the number of moles of </a:t>
            </a:r>
            <a:r>
              <a:rPr lang="en-US" b="1" dirty="0" err="1" smtClean="0"/>
              <a:t>MgO</a:t>
            </a:r>
            <a:r>
              <a:rPr lang="en-US" b="1" dirty="0" smtClean="0"/>
              <a:t> produced to  the mass by multiplying by the molar mass of </a:t>
            </a:r>
            <a:r>
              <a:rPr lang="en-US" b="1" dirty="0" err="1" smtClean="0"/>
              <a:t>MgO</a:t>
            </a:r>
            <a:r>
              <a:rPr lang="en-US" b="1" dirty="0" smtClean="0"/>
              <a:t>.</a:t>
            </a:r>
          </a:p>
          <a:p>
            <a:pPr>
              <a:buNone/>
            </a:pPr>
            <a:r>
              <a:rPr lang="en-US" b="1" dirty="0" smtClean="0"/>
              <a:t>    # of moles of </a:t>
            </a:r>
            <a:r>
              <a:rPr lang="en-US" b="1" dirty="0" err="1" smtClean="0"/>
              <a:t>MgO</a:t>
            </a:r>
            <a:r>
              <a:rPr lang="en-US" b="1" dirty="0" smtClean="0"/>
              <a:t> = 0.206 moles</a:t>
            </a:r>
            <a:br>
              <a:rPr lang="en-US" b="1" dirty="0" smtClean="0"/>
            </a:br>
            <a:r>
              <a:rPr lang="en-US" b="1" dirty="0" smtClean="0"/>
              <a:t>Molar mass of </a:t>
            </a:r>
            <a:r>
              <a:rPr lang="en-US" b="1" dirty="0" err="1" smtClean="0"/>
              <a:t>MgO</a:t>
            </a:r>
            <a:r>
              <a:rPr lang="en-US" b="1" dirty="0" smtClean="0"/>
              <a:t> = 40.3g/mole</a:t>
            </a:r>
          </a:p>
          <a:p>
            <a:pPr>
              <a:buNone/>
            </a:pPr>
            <a:r>
              <a:rPr lang="en-US" b="1" dirty="0" smtClean="0"/>
              <a:t>     mass = # of moles x molar mass</a:t>
            </a:r>
          </a:p>
          <a:p>
            <a:pPr>
              <a:buNone/>
            </a:pPr>
            <a:r>
              <a:rPr lang="en-US" b="1" dirty="0" smtClean="0"/>
              <a:t>     mass of </a:t>
            </a:r>
            <a:r>
              <a:rPr lang="en-US" b="1" dirty="0" err="1" smtClean="0"/>
              <a:t>MgO</a:t>
            </a:r>
            <a:r>
              <a:rPr lang="en-US" b="1" dirty="0" smtClean="0"/>
              <a:t> = 0.206 moles x 40.3 g/mole</a:t>
            </a:r>
          </a:p>
          <a:p>
            <a:pPr>
              <a:buNone/>
            </a:pPr>
            <a:r>
              <a:rPr lang="en-US" b="1" dirty="0" smtClean="0"/>
              <a:t>     mass of </a:t>
            </a:r>
            <a:r>
              <a:rPr lang="en-US" b="1" dirty="0" err="1" smtClean="0"/>
              <a:t>MgO</a:t>
            </a:r>
            <a:r>
              <a:rPr lang="en-US" b="1" dirty="0" smtClean="0"/>
              <a:t> = 8.30 g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to Example 2 continued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5344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Now, you are ready to solve the percentage yield problem.</a:t>
            </a:r>
          </a:p>
          <a:p>
            <a:pPr>
              <a:buNone/>
            </a:pPr>
            <a:r>
              <a:rPr lang="en-US" b="1" dirty="0" smtClean="0"/>
              <a:t>             actual mass of </a:t>
            </a:r>
            <a:r>
              <a:rPr lang="en-US" b="1" dirty="0" err="1" smtClean="0"/>
              <a:t>MgO</a:t>
            </a:r>
            <a:r>
              <a:rPr lang="en-US" b="1" dirty="0" smtClean="0"/>
              <a:t> produced = 8.10 g</a:t>
            </a:r>
            <a:br>
              <a:rPr lang="en-US" b="1" dirty="0" smtClean="0"/>
            </a:br>
            <a:r>
              <a:rPr lang="en-US" b="1" dirty="0" smtClean="0"/>
              <a:t>                       expected mass of </a:t>
            </a:r>
            <a:r>
              <a:rPr lang="en-US" b="1" dirty="0" err="1" smtClean="0"/>
              <a:t>MgO</a:t>
            </a:r>
            <a:r>
              <a:rPr lang="en-US" b="1" dirty="0" smtClean="0"/>
              <a:t> = 8.30 g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                                        </a:t>
            </a:r>
            <a:r>
              <a:rPr lang="en-US" b="1" u="sng" dirty="0" smtClean="0"/>
              <a:t>actual amount of product</a:t>
            </a:r>
          </a:p>
          <a:p>
            <a:pPr>
              <a:buNone/>
            </a:pPr>
            <a:r>
              <a:rPr lang="en-US" b="1" dirty="0" smtClean="0"/>
              <a:t>percentage yield = expected amount of  product  X 100                                              </a:t>
            </a:r>
            <a:br>
              <a:rPr lang="en-US" b="1" dirty="0" smtClean="0"/>
            </a:br>
            <a:r>
              <a:rPr lang="en-US" b="1" dirty="0" smtClean="0"/>
              <a:t>                                         </a:t>
            </a:r>
          </a:p>
          <a:p>
            <a:pPr>
              <a:spcBef>
                <a:spcPts val="0"/>
              </a:spcBef>
              <a:buNone/>
            </a:pPr>
            <a:r>
              <a:rPr lang="en-US" b="1" dirty="0" smtClean="0"/>
              <a:t>                                                8.10 g</a:t>
            </a:r>
            <a:br>
              <a:rPr lang="en-US" b="1" dirty="0" smtClean="0"/>
            </a:br>
            <a:r>
              <a:rPr lang="en-US" b="1" dirty="0" smtClean="0"/>
              <a:t>     percentage yield = ------------ x 100</a:t>
            </a:r>
            <a:br>
              <a:rPr lang="en-US" b="1" dirty="0" smtClean="0"/>
            </a:br>
            <a:r>
              <a:rPr lang="en-US" b="1" dirty="0" smtClean="0"/>
              <a:t>                                            8.30 g</a:t>
            </a:r>
          </a:p>
          <a:p>
            <a:pPr>
              <a:buNone/>
            </a:pPr>
            <a:r>
              <a:rPr lang="en-US" b="1" dirty="0" smtClean="0"/>
              <a:t>               percentage yield = 97.6 %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r>
              <a:rPr lang="en-US" dirty="0" smtClean="0"/>
              <a:t>Solution to Example 2 continued</a:t>
            </a: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 A student completely reacts 6</a:t>
            </a:r>
            <a:r>
              <a:rPr lang="en-US" b="1" dirty="0" smtClean="0"/>
              <a:t>.00g </a:t>
            </a:r>
            <a:r>
              <a:rPr lang="en-US" b="1" dirty="0" smtClean="0"/>
              <a:t>of magnesium with an excess of oxygen to produce magnesium oxide.  </a:t>
            </a:r>
          </a:p>
          <a:p>
            <a:r>
              <a:rPr lang="en-US" b="1" dirty="0" smtClean="0"/>
              <a:t>Analysis reveals </a:t>
            </a:r>
            <a:r>
              <a:rPr lang="en-US" b="1" dirty="0" smtClean="0"/>
              <a:t>8.50 </a:t>
            </a:r>
            <a:r>
              <a:rPr lang="en-US" b="1" dirty="0" smtClean="0"/>
              <a:t>g of magnesium oxide.  </a:t>
            </a:r>
          </a:p>
          <a:p>
            <a:r>
              <a:rPr lang="en-US" b="1" dirty="0" smtClean="0"/>
              <a:t>What is the student's percentage yield?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Turn; Try This One</a:t>
            </a: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609600"/>
            <a:ext cx="8534400" cy="62484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 2Mg</a:t>
            </a:r>
            <a:r>
              <a:rPr lang="en-US" b="1" baseline="-25000" dirty="0" smtClean="0"/>
              <a:t>(s)</a:t>
            </a:r>
            <a:r>
              <a:rPr lang="en-US" b="1" dirty="0" smtClean="0"/>
              <a:t> + O</a:t>
            </a:r>
            <a:r>
              <a:rPr lang="en-US" b="1" baseline="-25000" dirty="0" smtClean="0"/>
              <a:t>2(g)</a:t>
            </a:r>
            <a:r>
              <a:rPr lang="en-US" b="1" dirty="0" smtClean="0"/>
              <a:t> ----&gt; 2MgO</a:t>
            </a:r>
            <a:r>
              <a:rPr lang="en-US" b="1" baseline="-25000" dirty="0" smtClean="0"/>
              <a:t>(s</a:t>
            </a:r>
            <a:r>
              <a:rPr lang="en-US" b="1" baseline="-25000" dirty="0" smtClean="0"/>
              <a:t>)</a:t>
            </a:r>
          </a:p>
          <a:p>
            <a:r>
              <a:rPr lang="en-US" b="1" dirty="0" smtClean="0"/>
              <a:t>Change the mass given to </a:t>
            </a:r>
            <a:r>
              <a:rPr lang="en-US" b="1" dirty="0" smtClean="0"/>
              <a:t>moles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                     mass given: </a:t>
            </a:r>
            <a:r>
              <a:rPr lang="en-US" b="1" dirty="0" smtClean="0"/>
              <a:t>6.00g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     molar mass of Mg: 24.3 g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/>
              <a:t>                   </a:t>
            </a:r>
            <a:r>
              <a:rPr lang="en-US" dirty="0" smtClean="0"/>
              <a:t>                </a:t>
            </a:r>
            <a:r>
              <a:rPr lang="en-US" b="1" dirty="0" smtClean="0"/>
              <a:t>                 </a:t>
            </a:r>
            <a:r>
              <a:rPr lang="en-US" b="1" dirty="0" smtClean="0"/>
              <a:t>   </a:t>
            </a:r>
            <a:r>
              <a:rPr lang="en-US" b="1" dirty="0" smtClean="0"/>
              <a:t>  </a:t>
            </a:r>
            <a:r>
              <a:rPr lang="en-US" b="1" dirty="0" smtClean="0"/>
              <a:t>   6.00g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    Number </a:t>
            </a:r>
            <a:r>
              <a:rPr lang="en-US" b="1" dirty="0" smtClean="0"/>
              <a:t>of moles of Mg = -----------</a:t>
            </a:r>
            <a:br>
              <a:rPr lang="en-US" b="1" dirty="0" smtClean="0"/>
            </a:br>
            <a:r>
              <a:rPr lang="en-US" b="1" dirty="0" smtClean="0"/>
              <a:t>                                                 </a:t>
            </a:r>
            <a:r>
              <a:rPr lang="en-US" b="1" dirty="0" smtClean="0"/>
              <a:t>       24.3 </a:t>
            </a:r>
            <a:r>
              <a:rPr lang="en-US" b="1" dirty="0" smtClean="0"/>
              <a:t>g/mole </a:t>
            </a:r>
          </a:p>
          <a:p>
            <a:pPr>
              <a:buNone/>
            </a:pPr>
            <a:r>
              <a:rPr lang="en-US" b="1" dirty="0" smtClean="0"/>
              <a:t>    					Number </a:t>
            </a:r>
            <a:r>
              <a:rPr lang="en-US" b="1" dirty="0" smtClean="0"/>
              <a:t>of moles of Mg = </a:t>
            </a:r>
            <a:r>
              <a:rPr lang="en-US" b="1" dirty="0" smtClean="0"/>
              <a:t>0.247 moles</a:t>
            </a:r>
          </a:p>
          <a:p>
            <a:pPr>
              <a:buNone/>
            </a:pPr>
            <a:r>
              <a:rPr lang="en-US" b="1" dirty="0" smtClean="0"/>
              <a:t>Compare the </a:t>
            </a:r>
            <a:r>
              <a:rPr lang="en-US" b="1" smtClean="0"/>
              <a:t>molar </a:t>
            </a:r>
            <a:r>
              <a:rPr lang="en-US" b="1" smtClean="0"/>
              <a:t>ratio:</a:t>
            </a:r>
            <a:endParaRPr lang="en-US" b="1" dirty="0" smtClean="0"/>
          </a:p>
          <a:p>
            <a:pPr lvl="1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/>
              <a:t>number of moles of given        number of moles of unknown</a:t>
            </a:r>
            <a:br>
              <a:rPr lang="en-US" b="1" dirty="0" smtClean="0"/>
            </a:br>
            <a:r>
              <a:rPr lang="en-US" b="1" dirty="0" smtClean="0"/>
              <a:t>--------------------------------   =    --------------------------------------</a:t>
            </a:r>
            <a:br>
              <a:rPr lang="en-US" b="1" dirty="0" smtClean="0"/>
            </a:br>
            <a:r>
              <a:rPr lang="en-US" b="1" dirty="0" smtClean="0"/>
              <a:t>      coefficient of given               coefficient of unknown</a:t>
            </a:r>
          </a:p>
          <a:p>
            <a:pPr>
              <a:buNone/>
            </a:pPr>
            <a:r>
              <a:rPr lang="en-US" b="1" dirty="0" smtClean="0"/>
              <a:t>                                0.247 moles     X moles</a:t>
            </a:r>
            <a:br>
              <a:rPr lang="en-US" b="1" dirty="0" smtClean="0"/>
            </a:br>
            <a:r>
              <a:rPr lang="en-US" b="1" dirty="0" smtClean="0"/>
              <a:t>                               -------------- = -------------</a:t>
            </a:r>
            <a:br>
              <a:rPr lang="en-US" b="1" dirty="0" smtClean="0"/>
            </a:br>
            <a:r>
              <a:rPr lang="en-US" b="1" dirty="0" smtClean="0"/>
              <a:t>                                      2                     2</a:t>
            </a:r>
          </a:p>
          <a:p>
            <a:pPr>
              <a:buNone/>
            </a:pPr>
            <a:r>
              <a:rPr lang="en-US" b="1" dirty="0" smtClean="0"/>
              <a:t>        </a:t>
            </a:r>
            <a:r>
              <a:rPr lang="en-US" b="1" dirty="0" smtClean="0"/>
              <a:t>Number of moles of </a:t>
            </a:r>
            <a:r>
              <a:rPr lang="en-US" b="1" dirty="0" err="1" smtClean="0"/>
              <a:t>MgO</a:t>
            </a:r>
            <a:r>
              <a:rPr lang="en-US" b="1" dirty="0" smtClean="0"/>
              <a:t> produced = </a:t>
            </a:r>
            <a:r>
              <a:rPr lang="en-US" b="1" dirty="0" smtClean="0"/>
              <a:t>0.247 moles</a:t>
            </a:r>
          </a:p>
          <a:p>
            <a:pPr>
              <a:buNone/>
            </a:pPr>
            <a:r>
              <a:rPr lang="en-US" b="1" dirty="0" smtClean="0"/>
              <a:t> mass = # of moles x molar mass</a:t>
            </a:r>
          </a:p>
          <a:p>
            <a:pPr>
              <a:buNone/>
            </a:pPr>
            <a:r>
              <a:rPr lang="en-US" b="1" dirty="0" smtClean="0"/>
              <a:t>     mass of </a:t>
            </a:r>
            <a:r>
              <a:rPr lang="en-US" b="1" dirty="0" err="1" smtClean="0"/>
              <a:t>MgO</a:t>
            </a:r>
            <a:r>
              <a:rPr lang="en-US" b="1" dirty="0" smtClean="0"/>
              <a:t> = </a:t>
            </a:r>
            <a:r>
              <a:rPr lang="en-US" b="1" dirty="0" smtClean="0"/>
              <a:t>0.247 </a:t>
            </a:r>
            <a:r>
              <a:rPr lang="en-US" b="1" dirty="0" smtClean="0"/>
              <a:t>moles x 40.3 g/mole</a:t>
            </a:r>
          </a:p>
          <a:p>
            <a:pPr>
              <a:buNone/>
            </a:pPr>
            <a:r>
              <a:rPr lang="en-US" b="1" dirty="0" smtClean="0"/>
              <a:t>     mass of </a:t>
            </a:r>
            <a:r>
              <a:rPr lang="en-US" b="1" dirty="0" err="1" smtClean="0"/>
              <a:t>MgO</a:t>
            </a:r>
            <a:r>
              <a:rPr lang="en-US" b="1" dirty="0" smtClean="0"/>
              <a:t> = </a:t>
            </a:r>
            <a:r>
              <a:rPr lang="en-US" b="1" dirty="0" smtClean="0"/>
              <a:t>9.95 g</a:t>
            </a:r>
          </a:p>
          <a:p>
            <a:pPr>
              <a:spcBef>
                <a:spcPts val="0"/>
              </a:spcBef>
              <a:buNone/>
            </a:pPr>
            <a:r>
              <a:rPr lang="en-US" b="1" dirty="0" smtClean="0"/>
              <a:t>                                                 8.50 </a:t>
            </a:r>
            <a:r>
              <a:rPr lang="en-US" b="1" dirty="0" smtClean="0"/>
              <a:t>g</a:t>
            </a:r>
            <a:br>
              <a:rPr lang="en-US" b="1" dirty="0" smtClean="0"/>
            </a:br>
            <a:r>
              <a:rPr lang="en-US" b="1" dirty="0" smtClean="0"/>
              <a:t>     percentage yield = ------------ x 100</a:t>
            </a:r>
            <a:br>
              <a:rPr lang="en-US" b="1" dirty="0" smtClean="0"/>
            </a:br>
            <a:r>
              <a:rPr lang="en-US" b="1" dirty="0" smtClean="0"/>
              <a:t>                                            9</a:t>
            </a:r>
            <a:r>
              <a:rPr lang="en-US" b="1" dirty="0" smtClean="0"/>
              <a:t>.95 </a:t>
            </a:r>
            <a:r>
              <a:rPr lang="en-US" b="1" dirty="0" smtClean="0"/>
              <a:t>g</a:t>
            </a:r>
          </a:p>
          <a:p>
            <a:pPr>
              <a:buNone/>
            </a:pPr>
            <a:r>
              <a:rPr lang="en-US" b="1" dirty="0" smtClean="0"/>
              <a:t>               percentage yield = </a:t>
            </a:r>
            <a:r>
              <a:rPr lang="en-US" b="1" dirty="0" smtClean="0"/>
              <a:t>85.4 </a:t>
            </a:r>
            <a:r>
              <a:rPr lang="en-US" b="1" dirty="0" smtClean="0"/>
              <a:t>%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Answer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Calculate the </a:t>
            </a:r>
            <a:r>
              <a:rPr lang="en-US" dirty="0" err="1" smtClean="0"/>
              <a:t>molarity</a:t>
            </a:r>
            <a:r>
              <a:rPr lang="en-US" dirty="0" smtClean="0"/>
              <a:t> of a solution that contains 10.0g of sodium hydroxide in 5.00 X 10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 err="1" smtClean="0"/>
              <a:t>mL</a:t>
            </a:r>
            <a:r>
              <a:rPr lang="en-US" dirty="0" smtClean="0"/>
              <a:t> of solution</a:t>
            </a:r>
          </a:p>
          <a:p>
            <a:endParaRPr lang="en-US" baseline="30000" dirty="0" smtClean="0"/>
          </a:p>
          <a:p>
            <a:endParaRPr lang="en-US" baseline="30000" dirty="0" smtClean="0"/>
          </a:p>
          <a:p>
            <a:r>
              <a:rPr lang="en-US" dirty="0" err="1" smtClean="0"/>
              <a:t>Molarity</a:t>
            </a:r>
            <a:r>
              <a:rPr lang="en-US" dirty="0" smtClean="0"/>
              <a:t> = </a:t>
            </a:r>
            <a:r>
              <a:rPr lang="en-US" u="sng" dirty="0" smtClean="0"/>
              <a:t>10.0 g </a:t>
            </a:r>
            <a:r>
              <a:rPr lang="en-US" u="sng" dirty="0" err="1" smtClean="0"/>
              <a:t>NaOH</a:t>
            </a:r>
            <a:r>
              <a:rPr lang="en-US" dirty="0" smtClean="0"/>
              <a:t>  X  </a:t>
            </a:r>
            <a:r>
              <a:rPr lang="en-US" u="sng" dirty="0" smtClean="0"/>
              <a:t>1 mol </a:t>
            </a:r>
            <a:r>
              <a:rPr lang="en-US" u="sng" dirty="0" err="1" smtClean="0"/>
              <a:t>NaOH</a:t>
            </a:r>
            <a:r>
              <a:rPr lang="en-US" dirty="0" smtClean="0"/>
              <a:t>  X  </a:t>
            </a:r>
            <a:r>
              <a:rPr lang="en-US" u="sng" dirty="0" smtClean="0"/>
              <a:t>1000mL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5.0 X 10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 err="1" smtClean="0"/>
              <a:t>mL</a:t>
            </a:r>
            <a:r>
              <a:rPr lang="en-US" dirty="0" smtClean="0"/>
              <a:t>      40.0 g </a:t>
            </a:r>
            <a:r>
              <a:rPr lang="en-US" dirty="0" err="1" smtClean="0"/>
              <a:t>NaOH</a:t>
            </a:r>
            <a:r>
              <a:rPr lang="en-US" dirty="0" smtClean="0"/>
              <a:t>          1L</a:t>
            </a:r>
          </a:p>
          <a:p>
            <a:pPr>
              <a:buNone/>
            </a:pPr>
            <a:r>
              <a:rPr lang="en-US" dirty="0" smtClean="0"/>
              <a:t>                   = 0.500 mol/L  = .500 M </a:t>
            </a:r>
          </a:p>
          <a:p>
            <a:pPr>
              <a:buNone/>
            </a:pPr>
            <a:endParaRPr lang="en-US" baseline="30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Pg 109 #’s 1-3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Work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a. 1.00 M  </a:t>
            </a:r>
          </a:p>
          <a:p>
            <a:pPr marL="514350" indent="-514350">
              <a:buNone/>
            </a:pPr>
            <a:r>
              <a:rPr lang="en-US" dirty="0" smtClean="0"/>
              <a:t>       b. 0.25 M</a:t>
            </a:r>
          </a:p>
          <a:p>
            <a:pPr marL="514350" indent="-514350">
              <a:buNone/>
            </a:pPr>
            <a:r>
              <a:rPr lang="en-US" dirty="0" smtClean="0"/>
              <a:t>        c. 1.21 M </a:t>
            </a:r>
          </a:p>
          <a:p>
            <a:pPr marL="514350" indent="-514350">
              <a:buAutoNum type="arabicPlain" startAt="2"/>
            </a:pPr>
            <a:r>
              <a:rPr lang="en-US" dirty="0" smtClean="0"/>
              <a:t>a. 41.6 g</a:t>
            </a:r>
          </a:p>
          <a:p>
            <a:pPr marL="514350" indent="-514350">
              <a:buNone/>
            </a:pPr>
            <a:r>
              <a:rPr lang="en-US" dirty="0" smtClean="0"/>
              <a:t>      b. 421 g</a:t>
            </a:r>
          </a:p>
          <a:p>
            <a:pPr marL="514350" indent="-514350">
              <a:buNone/>
            </a:pPr>
            <a:r>
              <a:rPr lang="en-US" dirty="0" smtClean="0"/>
              <a:t>      c. 71.0 g</a:t>
            </a:r>
          </a:p>
          <a:p>
            <a:pPr marL="514350" indent="-514350">
              <a:buAutoNum type="arabicPlain" startAt="3"/>
            </a:pPr>
            <a:r>
              <a:rPr lang="en-US" dirty="0" smtClean="0"/>
              <a:t>a. 1.00 L</a:t>
            </a:r>
          </a:p>
          <a:p>
            <a:pPr marL="514350" indent="-514350">
              <a:buNone/>
            </a:pPr>
            <a:r>
              <a:rPr lang="en-US" dirty="0" smtClean="0"/>
              <a:t>      b. 4.00 L</a:t>
            </a:r>
          </a:p>
          <a:p>
            <a:pPr marL="514350" indent="-514350">
              <a:buNone/>
            </a:pPr>
            <a:r>
              <a:rPr lang="en-US" dirty="0" smtClean="0"/>
              <a:t>      c. 0.737 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Work Answers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Another way to express concentration of solutions</a:t>
            </a:r>
          </a:p>
          <a:p>
            <a:r>
              <a:rPr lang="en-US" dirty="0" smtClean="0"/>
              <a:t>Defined as the moles of a substance divided by the moles of solution (sum of moles of solute and moles of solvent)</a:t>
            </a:r>
          </a:p>
          <a:p>
            <a:endParaRPr lang="en-US" dirty="0" smtClean="0"/>
          </a:p>
          <a:p>
            <a:r>
              <a:rPr lang="en-US" dirty="0" smtClean="0"/>
              <a:t>X =   </a:t>
            </a:r>
            <a:r>
              <a:rPr lang="en-US" u="sng" dirty="0" smtClean="0"/>
              <a:t>                 moles solute      </a:t>
            </a:r>
          </a:p>
          <a:p>
            <a:pPr>
              <a:buNone/>
            </a:pPr>
            <a:r>
              <a:rPr lang="en-US" dirty="0" smtClean="0"/>
              <a:t>          (moles solute + moles solvent)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sum of all of the mole fractions in a solution equals 1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 Fraction (X)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What are the mole fractions of glucose and water in a solution made of 7.59g of glucose,  dissolved in water?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Molecular mass of glucose is 180.0g, find the moles of glucose.</a:t>
            </a:r>
          </a:p>
          <a:p>
            <a:pPr>
              <a:buNone/>
            </a:pPr>
            <a:r>
              <a:rPr lang="en-US" dirty="0" smtClean="0"/>
              <a:t>mol glucose= (</a:t>
            </a:r>
            <a:r>
              <a:rPr lang="en-US" u="sng" dirty="0" smtClean="0"/>
              <a:t>7.59g glucose)</a:t>
            </a:r>
            <a:r>
              <a:rPr lang="en-US" dirty="0" smtClean="0"/>
              <a:t>   (</a:t>
            </a:r>
            <a:r>
              <a:rPr lang="en-US" u="sng" dirty="0" smtClean="0"/>
              <a:t>1 mol glucose)</a:t>
            </a:r>
            <a:r>
              <a:rPr lang="en-US" dirty="0" smtClean="0"/>
              <a:t>=  0.0422 mol</a:t>
            </a:r>
          </a:p>
          <a:p>
            <a:pPr>
              <a:buNone/>
            </a:pPr>
            <a:r>
              <a:rPr lang="en-US" dirty="0" smtClean="0"/>
              <a:t>                                ( 1 )              (180.0 g glucose)</a:t>
            </a:r>
          </a:p>
          <a:p>
            <a:pPr>
              <a:buNone/>
            </a:pPr>
            <a:r>
              <a:rPr lang="en-US" dirty="0" smtClean="0"/>
              <a:t>The molecular mass of water is 18.0g, find the moles of water.</a:t>
            </a:r>
          </a:p>
          <a:p>
            <a:pPr>
              <a:buNone/>
            </a:pPr>
            <a:r>
              <a:rPr lang="en-US" dirty="0" smtClean="0"/>
              <a:t>mol water = (</a:t>
            </a:r>
            <a:r>
              <a:rPr lang="en-US" u="sng" dirty="0" smtClean="0"/>
              <a:t>125 g water)</a:t>
            </a:r>
            <a:r>
              <a:rPr lang="en-US" dirty="0" smtClean="0"/>
              <a:t>  (</a:t>
            </a:r>
            <a:r>
              <a:rPr lang="en-US" u="sng" dirty="0" smtClean="0"/>
              <a:t>1 mol water) </a:t>
            </a:r>
            <a:r>
              <a:rPr lang="en-US" dirty="0" smtClean="0"/>
              <a:t>=  6.94 mol</a:t>
            </a:r>
          </a:p>
          <a:p>
            <a:pPr>
              <a:buNone/>
            </a:pPr>
            <a:r>
              <a:rPr lang="en-US" dirty="0" smtClean="0"/>
              <a:t>                                             (18.0 g water)      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 Fraction Example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1269</TotalTime>
  <Words>2840</Words>
  <Application>Microsoft Office PowerPoint</Application>
  <PresentationFormat>On-screen Show (4:3)</PresentationFormat>
  <Paragraphs>419</Paragraphs>
  <Slides>47</Slides>
  <Notes>47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Paper</vt:lpstr>
      <vt:lpstr>Chemical Reactions</vt:lpstr>
      <vt:lpstr>Solutions and Molarity</vt:lpstr>
      <vt:lpstr>Molarity</vt:lpstr>
      <vt:lpstr>Example</vt:lpstr>
      <vt:lpstr>Example 2</vt:lpstr>
      <vt:lpstr>Home Work</vt:lpstr>
      <vt:lpstr>Home Work Answers</vt:lpstr>
      <vt:lpstr>Mole Fraction (X)</vt:lpstr>
      <vt:lpstr>Mole Fraction Example</vt:lpstr>
      <vt:lpstr>Mole Fraction Example continued</vt:lpstr>
      <vt:lpstr>Now you try these</vt:lpstr>
      <vt:lpstr>Quiz</vt:lpstr>
      <vt:lpstr>Quiz problem solutions</vt:lpstr>
      <vt:lpstr>Equilibrium Reactions</vt:lpstr>
      <vt:lpstr>Equilibrium Reactions</vt:lpstr>
      <vt:lpstr>Le Chatelier’s Principle and Reactants</vt:lpstr>
      <vt:lpstr>Le Chatelier’s Principle and Reactants</vt:lpstr>
      <vt:lpstr>Scale /gumdrops demo</vt:lpstr>
      <vt:lpstr>Le Chatelier’s Principle and Reactants</vt:lpstr>
      <vt:lpstr>Pressure Demo-Gumdrops</vt:lpstr>
      <vt:lpstr>Le Chatelier’s Principle and Reactants</vt:lpstr>
      <vt:lpstr>Le Chatelier’s Principle and Reactants</vt:lpstr>
      <vt:lpstr>Practice Equilibrium Problems</vt:lpstr>
      <vt:lpstr>Equilibrium Problems</vt:lpstr>
      <vt:lpstr>Answers</vt:lpstr>
      <vt:lpstr>Solubility</vt:lpstr>
      <vt:lpstr>Solubility</vt:lpstr>
      <vt:lpstr>Solution Saturation</vt:lpstr>
      <vt:lpstr>Solubility</vt:lpstr>
      <vt:lpstr>Limiting Reactants</vt:lpstr>
      <vt:lpstr>Problem using limiting reactants</vt:lpstr>
      <vt:lpstr>Ex Problem, limiting reactants continued</vt:lpstr>
      <vt:lpstr>Example Problem, limiting reactants continued again!</vt:lpstr>
      <vt:lpstr>Now you try one</vt:lpstr>
      <vt:lpstr>Try another one!</vt:lpstr>
      <vt:lpstr>Theoretical and Experimental Yield</vt:lpstr>
      <vt:lpstr>Percent Yield Problems</vt:lpstr>
      <vt:lpstr>Example  1  Solution</vt:lpstr>
      <vt:lpstr>Example 2 </vt:lpstr>
      <vt:lpstr> Solution to Example 2</vt:lpstr>
      <vt:lpstr>Solution to Example 2 continued</vt:lpstr>
      <vt:lpstr>Solution to Example 2 continued</vt:lpstr>
      <vt:lpstr>Solution to Example 2 continued</vt:lpstr>
      <vt:lpstr>Solution to Example 2 continued</vt:lpstr>
      <vt:lpstr>Solution to Example 2 continued</vt:lpstr>
      <vt:lpstr>Your Turn; Try This One</vt:lpstr>
      <vt:lpstr>Answer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Reactions</dc:title>
  <dc:creator>User</dc:creator>
  <cp:lastModifiedBy>User</cp:lastModifiedBy>
  <cp:revision>81</cp:revision>
  <dcterms:created xsi:type="dcterms:W3CDTF">2011-04-21T17:24:37Z</dcterms:created>
  <dcterms:modified xsi:type="dcterms:W3CDTF">2011-05-05T10:42:27Z</dcterms:modified>
</cp:coreProperties>
</file>