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59" r:id="rId5"/>
    <p:sldId id="263" r:id="rId6"/>
    <p:sldId id="264" r:id="rId7"/>
    <p:sldId id="260" r:id="rId8"/>
    <p:sldId id="261" r:id="rId9"/>
    <p:sldId id="262" r:id="rId10"/>
    <p:sldId id="265" r:id="rId11"/>
    <p:sldId id="266" r:id="rId12"/>
    <p:sldId id="268" r:id="rId13"/>
    <p:sldId id="267" r:id="rId14"/>
    <p:sldId id="269" r:id="rId15"/>
    <p:sldId id="270" r:id="rId16"/>
    <p:sldId id="281" r:id="rId17"/>
    <p:sldId id="273" r:id="rId18"/>
    <p:sldId id="275" r:id="rId19"/>
    <p:sldId id="276" r:id="rId20"/>
    <p:sldId id="298" r:id="rId21"/>
    <p:sldId id="299" r:id="rId22"/>
    <p:sldId id="300" r:id="rId23"/>
    <p:sldId id="301" r:id="rId24"/>
    <p:sldId id="302" r:id="rId25"/>
    <p:sldId id="303" r:id="rId26"/>
    <p:sldId id="278" r:id="rId27"/>
    <p:sldId id="304" r:id="rId28"/>
    <p:sldId id="305" r:id="rId29"/>
    <p:sldId id="271" r:id="rId30"/>
    <p:sldId id="272" r:id="rId31"/>
    <p:sldId id="274" r:id="rId32"/>
    <p:sldId id="326" r:id="rId33"/>
    <p:sldId id="320" r:id="rId34"/>
    <p:sldId id="321" r:id="rId35"/>
    <p:sldId id="322" r:id="rId36"/>
    <p:sldId id="323" r:id="rId37"/>
    <p:sldId id="324" r:id="rId38"/>
    <p:sldId id="325" r:id="rId39"/>
    <p:sldId id="277" r:id="rId40"/>
    <p:sldId id="282" r:id="rId41"/>
    <p:sldId id="283" r:id="rId42"/>
    <p:sldId id="284" r:id="rId43"/>
    <p:sldId id="285" r:id="rId44"/>
    <p:sldId id="286" r:id="rId45"/>
    <p:sldId id="287" r:id="rId46"/>
    <p:sldId id="289" r:id="rId47"/>
    <p:sldId id="290" r:id="rId48"/>
    <p:sldId id="307" r:id="rId49"/>
    <p:sldId id="306" r:id="rId50"/>
    <p:sldId id="308" r:id="rId51"/>
    <p:sldId id="309" r:id="rId52"/>
    <p:sldId id="310" r:id="rId53"/>
    <p:sldId id="311" r:id="rId54"/>
    <p:sldId id="288" r:id="rId55"/>
    <p:sldId id="291" r:id="rId56"/>
    <p:sldId id="292" r:id="rId57"/>
    <p:sldId id="293" r:id="rId58"/>
    <p:sldId id="294" r:id="rId59"/>
    <p:sldId id="295" r:id="rId60"/>
    <p:sldId id="296" r:id="rId61"/>
    <p:sldId id="297" r:id="rId62"/>
    <p:sldId id="312" r:id="rId63"/>
    <p:sldId id="315" r:id="rId64"/>
    <p:sldId id="314" r:id="rId65"/>
    <p:sldId id="316" r:id="rId66"/>
    <p:sldId id="313" r:id="rId67"/>
    <p:sldId id="317" r:id="rId68"/>
    <p:sldId id="318" r:id="rId69"/>
    <p:sldId id="319" r:id="rId7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7CB9CCA-3A6B-48C6-8CBF-F041FB3B3451}" type="datetimeFigureOut">
              <a:rPr lang="en-US" smtClean="0"/>
              <a:pPr/>
              <a:t>2/15/2011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4DA27C15-98A6-4D4F-A8CB-B602BE1F234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7CB9CCA-3A6B-48C6-8CBF-F041FB3B3451}" type="datetimeFigureOut">
              <a:rPr lang="en-US" smtClean="0"/>
              <a:pPr/>
              <a:t>2/15/2011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A27C15-98A6-4D4F-A8CB-B602BE1F234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7CB9CCA-3A6B-48C6-8CBF-F041FB3B3451}" type="datetimeFigureOut">
              <a:rPr lang="en-US" smtClean="0"/>
              <a:pPr/>
              <a:t>2/15/2011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A27C15-98A6-4D4F-A8CB-B602BE1F234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7CB9CCA-3A6B-48C6-8CBF-F041FB3B3451}" type="datetimeFigureOut">
              <a:rPr lang="en-US" smtClean="0"/>
              <a:pPr/>
              <a:t>2/15/2011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A27C15-98A6-4D4F-A8CB-B602BE1F234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7CB9CCA-3A6B-48C6-8CBF-F041FB3B3451}" type="datetimeFigureOut">
              <a:rPr lang="en-US" smtClean="0"/>
              <a:pPr/>
              <a:t>2/15/2011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A27C15-98A6-4D4F-A8CB-B602BE1F234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7CB9CCA-3A6B-48C6-8CBF-F041FB3B3451}" type="datetimeFigureOut">
              <a:rPr lang="en-US" smtClean="0"/>
              <a:pPr/>
              <a:t>2/15/2011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A27C15-98A6-4D4F-A8CB-B602BE1F234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7CB9CCA-3A6B-48C6-8CBF-F041FB3B3451}" type="datetimeFigureOut">
              <a:rPr lang="en-US" smtClean="0"/>
              <a:pPr/>
              <a:t>2/15/2011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DA27C15-98A6-4D4F-A8CB-B602BE1F234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7CB9CCA-3A6B-48C6-8CBF-F041FB3B3451}" type="datetimeFigureOut">
              <a:rPr lang="en-US" smtClean="0"/>
              <a:pPr/>
              <a:t>2/15/2011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DA27C15-98A6-4D4F-A8CB-B602BE1F234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CB9CCA-3A6B-48C6-8CBF-F041FB3B3451}" type="datetimeFigureOut">
              <a:rPr lang="en-US" smtClean="0"/>
              <a:pPr/>
              <a:t>2/15/2011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DA27C15-98A6-4D4F-A8CB-B602BE1F234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7CB9CCA-3A6B-48C6-8CBF-F041FB3B3451}" type="datetimeFigureOut">
              <a:rPr lang="en-US" smtClean="0"/>
              <a:pPr/>
              <a:t>2/15/2011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A27C15-98A6-4D4F-A8CB-B602BE1F234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7CB9CCA-3A6B-48C6-8CBF-F041FB3B3451}" type="datetimeFigureOut">
              <a:rPr lang="en-US" smtClean="0"/>
              <a:pPr/>
              <a:t>2/15/2011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4DA27C15-98A6-4D4F-A8CB-B602BE1F234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7CB9CCA-3A6B-48C6-8CBF-F041FB3B3451}" type="datetimeFigureOut">
              <a:rPr lang="en-US" smtClean="0"/>
              <a:pPr/>
              <a:t>2/15/2011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DA27C15-98A6-4D4F-A8CB-B602BE1F234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gif"/><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gif"/><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image" Target="../media/image29.gi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44.wmf"/><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46.wmf"/><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Chemical Bonding</a:t>
            </a:r>
            <a:endParaRPr lang="en-US" dirty="0"/>
          </a:p>
        </p:txBody>
      </p:sp>
      <p:sp>
        <p:nvSpPr>
          <p:cNvPr id="3" name="Subtitle 2"/>
          <p:cNvSpPr>
            <a:spLocks noGrp="1"/>
          </p:cNvSpPr>
          <p:nvPr>
            <p:ph type="subTitle" idx="1"/>
          </p:nvPr>
        </p:nvSpPr>
        <p:spPr/>
        <p:txBody>
          <a:bodyPr/>
          <a:lstStyle/>
          <a:p>
            <a:r>
              <a:rPr lang="en-US" dirty="0" smtClean="0"/>
              <a:t> Quarter 2 Unit 4</a:t>
            </a:r>
            <a:endParaRPr lang="en-US" dirty="0"/>
          </a:p>
        </p:txBody>
      </p:sp>
      <p:pic>
        <p:nvPicPr>
          <p:cNvPr id="1026" name="Picture 2" descr="C:\Documents and Settings\Administrator\Local Settings\Temporary Internet Files\Content.IE5\9BW05J2O\MC900237945[1].wmf"/>
          <p:cNvPicPr>
            <a:picLocks noChangeAspect="1" noChangeArrowheads="1"/>
          </p:cNvPicPr>
          <p:nvPr/>
        </p:nvPicPr>
        <p:blipFill>
          <a:blip r:embed="rId2" cstate="print"/>
          <a:srcRect/>
          <a:stretch>
            <a:fillRect/>
          </a:stretch>
        </p:blipFill>
        <p:spPr bwMode="auto">
          <a:xfrm>
            <a:off x="3429000" y="304800"/>
            <a:ext cx="2203010" cy="1824273"/>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Na_sodium.jpg"/>
          <p:cNvPicPr>
            <a:picLocks noChangeAspect="1"/>
          </p:cNvPicPr>
          <p:nvPr/>
        </p:nvPicPr>
        <p:blipFill>
          <a:blip r:embed="rId2" cstate="print"/>
          <a:stretch>
            <a:fillRect/>
          </a:stretch>
        </p:blipFill>
        <p:spPr>
          <a:xfrm>
            <a:off x="6096000" y="0"/>
            <a:ext cx="3211830" cy="2286000"/>
          </a:xfrm>
          <a:prstGeom prst="rect">
            <a:avLst/>
          </a:prstGeom>
        </p:spPr>
      </p:pic>
      <p:sp>
        <p:nvSpPr>
          <p:cNvPr id="2" name="Title 1"/>
          <p:cNvSpPr>
            <a:spLocks noGrp="1"/>
          </p:cNvSpPr>
          <p:nvPr>
            <p:ph type="title"/>
          </p:nvPr>
        </p:nvSpPr>
        <p:spPr>
          <a:xfrm>
            <a:off x="228600" y="381000"/>
            <a:ext cx="8458200" cy="762000"/>
          </a:xfrm>
        </p:spPr>
        <p:txBody>
          <a:bodyPr>
            <a:normAutofit fontScale="90000"/>
          </a:bodyPr>
          <a:lstStyle/>
          <a:p>
            <a:r>
              <a:rPr lang="en-US" dirty="0" smtClean="0"/>
              <a:t>Electrons are Transferred</a:t>
            </a:r>
            <a:endParaRPr lang="en-US" dirty="0"/>
          </a:p>
        </p:txBody>
      </p:sp>
      <p:sp>
        <p:nvSpPr>
          <p:cNvPr id="3" name="Content Placeholder 2"/>
          <p:cNvSpPr>
            <a:spLocks noGrp="1"/>
          </p:cNvSpPr>
          <p:nvPr>
            <p:ph sz="half" idx="1"/>
          </p:nvPr>
        </p:nvSpPr>
        <p:spPr>
          <a:xfrm>
            <a:off x="228600" y="1219200"/>
            <a:ext cx="4495800" cy="5135725"/>
          </a:xfrm>
        </p:spPr>
        <p:txBody>
          <a:bodyPr>
            <a:normAutofit/>
          </a:bodyPr>
          <a:lstStyle/>
          <a:p>
            <a:pPr>
              <a:buNone/>
            </a:pPr>
            <a:r>
              <a:rPr lang="en-US" sz="2800" b="1" dirty="0" smtClean="0"/>
              <a:t>Example</a:t>
            </a:r>
          </a:p>
          <a:p>
            <a:r>
              <a:rPr lang="en-US" dirty="0" smtClean="0"/>
              <a:t>Na- sodium is a shiny </a:t>
            </a:r>
            <a:r>
              <a:rPr lang="en-US" u="sng" dirty="0" smtClean="0"/>
              <a:t>gray metal </a:t>
            </a:r>
            <a:r>
              <a:rPr lang="en-US" dirty="0" smtClean="0"/>
              <a:t>which </a:t>
            </a:r>
            <a:r>
              <a:rPr lang="en-US" b="1" dirty="0" smtClean="0"/>
              <a:t>quickly oxidizes upon exposure to the atmosphere </a:t>
            </a:r>
          </a:p>
          <a:p>
            <a:r>
              <a:rPr lang="en-US" dirty="0" err="1" smtClean="0"/>
              <a:t>Cl</a:t>
            </a:r>
            <a:r>
              <a:rPr lang="en-US" dirty="0" smtClean="0"/>
              <a:t> - Chlorine gas is a dense, pale yellowish-green, </a:t>
            </a:r>
            <a:r>
              <a:rPr lang="en-US" b="1" u="sng" dirty="0" smtClean="0"/>
              <a:t>poisonous, gas</a:t>
            </a:r>
          </a:p>
          <a:p>
            <a:pPr>
              <a:buNone/>
            </a:pPr>
            <a:endParaRPr lang="en-US" dirty="0" smtClean="0"/>
          </a:p>
          <a:p>
            <a:pPr>
              <a:buNone/>
            </a:pPr>
            <a:r>
              <a:rPr lang="en-US" dirty="0" smtClean="0"/>
              <a:t> </a:t>
            </a:r>
          </a:p>
          <a:p>
            <a:r>
              <a:rPr lang="en-US" dirty="0" smtClean="0"/>
              <a:t>Na and </a:t>
            </a:r>
            <a:r>
              <a:rPr lang="en-US" dirty="0" err="1" smtClean="0"/>
              <a:t>Cl</a:t>
            </a:r>
            <a:r>
              <a:rPr lang="en-US" dirty="0" smtClean="0"/>
              <a:t> react to form–salt</a:t>
            </a:r>
            <a:endParaRPr lang="en-US" dirty="0"/>
          </a:p>
        </p:txBody>
      </p:sp>
      <p:pic>
        <p:nvPicPr>
          <p:cNvPr id="7" name="Picture 6" descr="Raw_Sea_Salt_Sodium_Chloride_Nacl_97.jpg"/>
          <p:cNvPicPr>
            <a:picLocks noChangeAspect="1"/>
          </p:cNvPicPr>
          <p:nvPr/>
        </p:nvPicPr>
        <p:blipFill>
          <a:blip r:embed="rId3" cstate="print"/>
          <a:stretch>
            <a:fillRect/>
          </a:stretch>
        </p:blipFill>
        <p:spPr>
          <a:xfrm>
            <a:off x="4648200" y="3832556"/>
            <a:ext cx="4191000" cy="2816352"/>
          </a:xfrm>
          <a:prstGeom prst="rect">
            <a:avLst/>
          </a:prstGeom>
        </p:spPr>
      </p:pic>
      <p:pic>
        <p:nvPicPr>
          <p:cNvPr id="5" name="Content Placeholder 4" descr="Chlorine_gas.jpg"/>
          <p:cNvPicPr>
            <a:picLocks noGrp="1" noChangeAspect="1"/>
          </p:cNvPicPr>
          <p:nvPr>
            <p:ph sz="half" idx="2"/>
          </p:nvPr>
        </p:nvPicPr>
        <p:blipFill>
          <a:blip r:embed="rId4" cstate="print"/>
          <a:stretch>
            <a:fillRect/>
          </a:stretch>
        </p:blipFill>
        <p:spPr>
          <a:xfrm>
            <a:off x="5257800" y="1371600"/>
            <a:ext cx="2209800" cy="2382165"/>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8686800" cy="990600"/>
          </a:xfrm>
        </p:spPr>
        <p:txBody>
          <a:bodyPr>
            <a:normAutofit fontScale="90000"/>
          </a:bodyPr>
          <a:lstStyle/>
          <a:p>
            <a:pPr algn="ctr"/>
            <a:r>
              <a:rPr lang="en-US" dirty="0" smtClean="0"/>
              <a:t>Electron Transfer On a Subatomic Level</a:t>
            </a:r>
            <a:endParaRPr lang="en-US" dirty="0"/>
          </a:p>
        </p:txBody>
      </p:sp>
      <p:sp>
        <p:nvSpPr>
          <p:cNvPr id="3" name="Content Placeholder 2"/>
          <p:cNvSpPr>
            <a:spLocks noGrp="1"/>
          </p:cNvSpPr>
          <p:nvPr>
            <p:ph sz="half" idx="1"/>
          </p:nvPr>
        </p:nvSpPr>
        <p:spPr>
          <a:xfrm>
            <a:off x="228600" y="1600200"/>
            <a:ext cx="4648200" cy="4754725"/>
          </a:xfrm>
        </p:spPr>
        <p:txBody>
          <a:bodyPr/>
          <a:lstStyle/>
          <a:p>
            <a:r>
              <a:rPr lang="en-US" dirty="0" smtClean="0"/>
              <a:t>Na- a group 1 element, with 1 valence electron</a:t>
            </a:r>
          </a:p>
          <a:p>
            <a:r>
              <a:rPr lang="en-US" dirty="0" err="1" smtClean="0"/>
              <a:t>Cl</a:t>
            </a:r>
            <a:r>
              <a:rPr lang="en-US" dirty="0" smtClean="0"/>
              <a:t> - a group 17 element, with 7 valence electrons</a:t>
            </a:r>
          </a:p>
          <a:p>
            <a:endParaRPr lang="en-US" dirty="0" smtClean="0"/>
          </a:p>
          <a:p>
            <a:r>
              <a:rPr lang="en-US" dirty="0" smtClean="0"/>
              <a:t>How can the valence electrons be rearranged to provide a stable octet for each?</a:t>
            </a:r>
            <a:endParaRPr lang="en-US" dirty="0"/>
          </a:p>
        </p:txBody>
      </p:sp>
      <p:pic>
        <p:nvPicPr>
          <p:cNvPr id="5" name="Content Placeholder 4" descr="ionic_bond_sodium_chloride_1.jpg"/>
          <p:cNvPicPr>
            <a:picLocks noGrp="1" noChangeAspect="1"/>
          </p:cNvPicPr>
          <p:nvPr>
            <p:ph sz="half" idx="2"/>
          </p:nvPr>
        </p:nvPicPr>
        <p:blipFill>
          <a:blip r:embed="rId2" cstate="print"/>
          <a:stretch>
            <a:fillRect/>
          </a:stretch>
        </p:blipFill>
        <p:spPr>
          <a:xfrm>
            <a:off x="4800600" y="1619250"/>
            <a:ext cx="3886200" cy="3947319"/>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14400"/>
          </a:xfrm>
        </p:spPr>
        <p:txBody>
          <a:bodyPr/>
          <a:lstStyle/>
          <a:p>
            <a:r>
              <a:rPr lang="en-US" dirty="0" smtClean="0"/>
              <a:t>Chlorine Gets a Stable Octet</a:t>
            </a:r>
            <a:endParaRPr lang="en-US" dirty="0"/>
          </a:p>
        </p:txBody>
      </p:sp>
      <p:pic>
        <p:nvPicPr>
          <p:cNvPr id="5" name="Content Placeholder 4" descr="ionic_bond_sodium_chloride_1.jpg"/>
          <p:cNvPicPr>
            <a:picLocks noGrp="1" noChangeAspect="1"/>
          </p:cNvPicPr>
          <p:nvPr>
            <p:ph sz="half" idx="1"/>
          </p:nvPr>
        </p:nvPicPr>
        <p:blipFill>
          <a:blip r:embed="rId2" cstate="print"/>
          <a:srcRect l="48667"/>
          <a:stretch>
            <a:fillRect/>
          </a:stretch>
        </p:blipFill>
        <p:spPr>
          <a:xfrm>
            <a:off x="762000" y="1447800"/>
            <a:ext cx="2609850" cy="5084123"/>
          </a:xfrm>
        </p:spPr>
      </p:pic>
      <p:sp>
        <p:nvSpPr>
          <p:cNvPr id="4" name="Content Placeholder 3"/>
          <p:cNvSpPr>
            <a:spLocks noGrp="1"/>
          </p:cNvSpPr>
          <p:nvPr>
            <p:ph sz="half" idx="2"/>
          </p:nvPr>
        </p:nvSpPr>
        <p:spPr>
          <a:xfrm>
            <a:off x="4114800" y="1447800"/>
            <a:ext cx="4572000" cy="4907125"/>
          </a:xfrm>
        </p:spPr>
        <p:txBody>
          <a:bodyPr/>
          <a:lstStyle/>
          <a:p>
            <a:r>
              <a:rPr lang="en-US" dirty="0" smtClean="0"/>
              <a:t>If the  </a:t>
            </a:r>
            <a:r>
              <a:rPr lang="en-US" dirty="0" err="1" smtClean="0"/>
              <a:t>Cl</a:t>
            </a:r>
            <a:r>
              <a:rPr lang="en-US" dirty="0" smtClean="0"/>
              <a:t> atom </a:t>
            </a:r>
            <a:r>
              <a:rPr lang="en-US" u="sng" dirty="0" smtClean="0"/>
              <a:t>gains an electron from the Na atom</a:t>
            </a:r>
            <a:r>
              <a:rPr lang="en-US" dirty="0" smtClean="0"/>
              <a:t>, it will achieve a noble gas configuration</a:t>
            </a:r>
          </a:p>
          <a:p>
            <a:r>
              <a:rPr lang="en-US" dirty="0" smtClean="0"/>
              <a:t>It will be stable</a:t>
            </a:r>
          </a:p>
          <a:p>
            <a:r>
              <a:rPr lang="en-US" dirty="0" smtClean="0"/>
              <a:t>It will have a complete octet</a:t>
            </a:r>
          </a:p>
          <a:p>
            <a:r>
              <a:rPr lang="en-US" dirty="0" smtClean="0"/>
              <a:t>It will also have a negative charge, because it has an extra electron</a:t>
            </a:r>
          </a:p>
          <a:p>
            <a:r>
              <a:rPr lang="en-US" dirty="0" smtClean="0"/>
              <a:t>It will be an ion</a:t>
            </a:r>
            <a:endParaRPr lang="en-US" dirty="0"/>
          </a:p>
        </p:txBody>
      </p:sp>
      <p:sp>
        <p:nvSpPr>
          <p:cNvPr id="6" name="Oval 5"/>
          <p:cNvSpPr/>
          <p:nvPr/>
        </p:nvSpPr>
        <p:spPr>
          <a:xfrm>
            <a:off x="685800" y="60198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a:off x="1066800" y="6096000"/>
            <a:ext cx="609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838200"/>
          </a:xfrm>
        </p:spPr>
        <p:txBody>
          <a:bodyPr/>
          <a:lstStyle/>
          <a:p>
            <a:r>
              <a:rPr lang="en-US" dirty="0" smtClean="0"/>
              <a:t>Na Gets a Stable Octet</a:t>
            </a:r>
            <a:endParaRPr lang="en-US" dirty="0"/>
          </a:p>
        </p:txBody>
      </p:sp>
      <p:pic>
        <p:nvPicPr>
          <p:cNvPr id="5" name="Content Placeholder 4" descr="ionic_bond_sodium_chloride_1.jpg"/>
          <p:cNvPicPr>
            <a:picLocks noGrp="1" noChangeAspect="1"/>
          </p:cNvPicPr>
          <p:nvPr>
            <p:ph sz="half" idx="1"/>
          </p:nvPr>
        </p:nvPicPr>
        <p:blipFill>
          <a:blip r:embed="rId2" cstate="print"/>
          <a:srcRect r="48667"/>
          <a:stretch>
            <a:fillRect/>
          </a:stretch>
        </p:blipFill>
        <p:spPr>
          <a:xfrm>
            <a:off x="457200" y="1219200"/>
            <a:ext cx="3276600" cy="5334000"/>
          </a:xfrm>
        </p:spPr>
      </p:pic>
      <p:sp>
        <p:nvSpPr>
          <p:cNvPr id="4" name="Content Placeholder 3"/>
          <p:cNvSpPr>
            <a:spLocks noGrp="1"/>
          </p:cNvSpPr>
          <p:nvPr>
            <p:ph sz="half" idx="2"/>
          </p:nvPr>
        </p:nvSpPr>
        <p:spPr>
          <a:xfrm>
            <a:off x="3886200" y="1143000"/>
            <a:ext cx="5029200" cy="5211925"/>
          </a:xfrm>
        </p:spPr>
        <p:txBody>
          <a:bodyPr>
            <a:normAutofit lnSpcReduction="10000"/>
          </a:bodyPr>
          <a:lstStyle/>
          <a:p>
            <a:r>
              <a:rPr lang="en-US" dirty="0" smtClean="0"/>
              <a:t>If Na gives away its 1 valence electron, what will it have for a valence number?</a:t>
            </a:r>
          </a:p>
          <a:p>
            <a:r>
              <a:rPr lang="en-US" sz="3600" dirty="0" smtClean="0"/>
              <a:t> </a:t>
            </a:r>
            <a:r>
              <a:rPr lang="en-US" dirty="0" smtClean="0"/>
              <a:t>11 electrons minus 1 electron = 10 electrons</a:t>
            </a:r>
          </a:p>
          <a:p>
            <a:r>
              <a:rPr lang="en-US" sz="3600" dirty="0" smtClean="0"/>
              <a:t>1</a:t>
            </a:r>
            <a:r>
              <a:rPr lang="en-US" dirty="0" smtClean="0"/>
              <a:t>s</a:t>
            </a:r>
            <a:r>
              <a:rPr lang="en-US" sz="1800" baseline="30000" dirty="0" smtClean="0"/>
              <a:t>2</a:t>
            </a:r>
            <a:r>
              <a:rPr lang="en-US" dirty="0" smtClean="0"/>
              <a:t> </a:t>
            </a:r>
            <a:r>
              <a:rPr lang="en-US" sz="3600" u="sng" dirty="0" smtClean="0"/>
              <a:t>2</a:t>
            </a:r>
            <a:r>
              <a:rPr lang="en-US" u="sng" dirty="0" smtClean="0"/>
              <a:t>s</a:t>
            </a:r>
            <a:r>
              <a:rPr lang="en-US" sz="1800" u="sng" baseline="30000" dirty="0" smtClean="0"/>
              <a:t>2</a:t>
            </a:r>
            <a:r>
              <a:rPr lang="en-US" u="sng" dirty="0" smtClean="0"/>
              <a:t> </a:t>
            </a:r>
            <a:r>
              <a:rPr lang="en-US" sz="3600" u="sng" dirty="0" smtClean="0"/>
              <a:t>2</a:t>
            </a:r>
            <a:r>
              <a:rPr lang="en-US" u="sng" dirty="0" smtClean="0"/>
              <a:t>p</a:t>
            </a:r>
            <a:r>
              <a:rPr lang="en-US" sz="1800" u="sng" baseline="30000" dirty="0" smtClean="0"/>
              <a:t>6 </a:t>
            </a:r>
            <a:r>
              <a:rPr lang="en-US" sz="1800" u="sng" dirty="0" smtClean="0"/>
              <a:t> </a:t>
            </a:r>
            <a:r>
              <a:rPr lang="en-US" dirty="0" smtClean="0"/>
              <a:t>-  8 valence electrons</a:t>
            </a:r>
          </a:p>
          <a:p>
            <a:r>
              <a:rPr lang="en-US" dirty="0" smtClean="0"/>
              <a:t>It will be stable</a:t>
            </a:r>
          </a:p>
          <a:p>
            <a:r>
              <a:rPr lang="en-US" dirty="0" smtClean="0"/>
              <a:t>It will have a complete octet</a:t>
            </a:r>
          </a:p>
          <a:p>
            <a:r>
              <a:rPr lang="en-US" dirty="0" smtClean="0"/>
              <a:t>It will also have a positive charge, because it has one less electron</a:t>
            </a:r>
          </a:p>
          <a:p>
            <a:r>
              <a:rPr lang="en-US" dirty="0" smtClean="0"/>
              <a:t>It will be an ion</a:t>
            </a:r>
          </a:p>
          <a:p>
            <a:endParaRPr lang="en-US" dirty="0" smtClean="0"/>
          </a:p>
        </p:txBody>
      </p:sp>
      <p:cxnSp>
        <p:nvCxnSpPr>
          <p:cNvPr id="7" name="Straight Connector 6"/>
          <p:cNvCxnSpPr/>
          <p:nvPr/>
        </p:nvCxnSpPr>
        <p:spPr>
          <a:xfrm rot="16200000" flipH="1">
            <a:off x="2133600" y="1828800"/>
            <a:ext cx="6858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2133600" y="1905000"/>
            <a:ext cx="6096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686800" cy="1295400"/>
          </a:xfrm>
        </p:spPr>
        <p:txBody>
          <a:bodyPr>
            <a:normAutofit fontScale="90000"/>
          </a:bodyPr>
          <a:lstStyle/>
          <a:p>
            <a:pPr algn="ctr"/>
            <a:r>
              <a:rPr lang="en-US" b="1" dirty="0" smtClean="0"/>
              <a:t>Transfer of the Electron Forms an Ionic Bond</a:t>
            </a:r>
            <a:endParaRPr lang="en-US" b="1" dirty="0"/>
          </a:p>
        </p:txBody>
      </p:sp>
      <p:pic>
        <p:nvPicPr>
          <p:cNvPr id="5" name="Content Placeholder 4" descr="ionic_bond_sodium_chloride_1.jpg"/>
          <p:cNvPicPr>
            <a:picLocks noGrp="1" noChangeAspect="1"/>
          </p:cNvPicPr>
          <p:nvPr>
            <p:ph sz="half" idx="1"/>
          </p:nvPr>
        </p:nvPicPr>
        <p:blipFill>
          <a:blip r:embed="rId2" cstate="print"/>
          <a:stretch>
            <a:fillRect/>
          </a:stretch>
        </p:blipFill>
        <p:spPr>
          <a:xfrm>
            <a:off x="2057400" y="1428750"/>
            <a:ext cx="5429250" cy="5429250"/>
          </a:xfrm>
        </p:spPr>
      </p:pic>
      <p:cxnSp>
        <p:nvCxnSpPr>
          <p:cNvPr id="7" name="Straight Arrow Connector 6"/>
          <p:cNvCxnSpPr/>
          <p:nvPr/>
        </p:nvCxnSpPr>
        <p:spPr>
          <a:xfrm>
            <a:off x="3886200" y="2133600"/>
            <a:ext cx="14478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5410200" y="25908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p:cNvCxnSpPr/>
          <p:nvPr/>
        </p:nvCxnSpPr>
        <p:spPr>
          <a:xfrm>
            <a:off x="4572000" y="5410200"/>
            <a:ext cx="1295400" cy="990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flipH="1">
            <a:off x="5791200" y="63246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flipH="1">
            <a:off x="2743200" y="47244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flipH="1">
            <a:off x="3200400" y="47244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flipH="1">
            <a:off x="2895600" y="62484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flipH="1">
            <a:off x="3276600" y="62484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flipH="1">
            <a:off x="4343400" y="54864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flipH="1">
            <a:off x="4343400" y="57912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flipH="1">
            <a:off x="2362200" y="52578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flipH="1">
            <a:off x="2362200" y="55626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p:cNvCxnSpPr/>
          <p:nvPr/>
        </p:nvCxnSpPr>
        <p:spPr>
          <a:xfrm>
            <a:off x="4038600" y="4800600"/>
            <a:ext cx="381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5400000">
            <a:off x="4114800" y="48006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6705600" y="4724400"/>
            <a:ext cx="381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magesCA8QQ40Q.jpg"/>
          <p:cNvPicPr>
            <a:picLocks noChangeAspect="1"/>
          </p:cNvPicPr>
          <p:nvPr/>
        </p:nvPicPr>
        <p:blipFill>
          <a:blip r:embed="rId2" cstate="print"/>
          <a:stretch>
            <a:fillRect/>
          </a:stretch>
        </p:blipFill>
        <p:spPr>
          <a:xfrm>
            <a:off x="5727916" y="4572000"/>
            <a:ext cx="3082710" cy="1914525"/>
          </a:xfrm>
          <a:prstGeom prst="rect">
            <a:avLst/>
          </a:prstGeom>
        </p:spPr>
      </p:pic>
      <p:sp>
        <p:nvSpPr>
          <p:cNvPr id="2" name="Title 1"/>
          <p:cNvSpPr>
            <a:spLocks noGrp="1"/>
          </p:cNvSpPr>
          <p:nvPr>
            <p:ph type="title"/>
          </p:nvPr>
        </p:nvSpPr>
        <p:spPr>
          <a:xfrm>
            <a:off x="457200" y="457200"/>
            <a:ext cx="8229600" cy="685800"/>
          </a:xfrm>
        </p:spPr>
        <p:txBody>
          <a:bodyPr>
            <a:normAutofit fontScale="90000"/>
          </a:bodyPr>
          <a:lstStyle/>
          <a:p>
            <a:r>
              <a:rPr lang="en-US" dirty="0" smtClean="0"/>
              <a:t>An Ionic Bond</a:t>
            </a:r>
            <a:endParaRPr lang="en-US" dirty="0"/>
          </a:p>
        </p:txBody>
      </p:sp>
      <p:sp>
        <p:nvSpPr>
          <p:cNvPr id="5" name="Content Placeholder 4"/>
          <p:cNvSpPr>
            <a:spLocks noGrp="1"/>
          </p:cNvSpPr>
          <p:nvPr>
            <p:ph idx="1"/>
          </p:nvPr>
        </p:nvSpPr>
        <p:spPr>
          <a:xfrm>
            <a:off x="457200" y="1066800"/>
            <a:ext cx="8229600" cy="5257800"/>
          </a:xfrm>
        </p:spPr>
        <p:txBody>
          <a:bodyPr/>
          <a:lstStyle/>
          <a:p>
            <a:r>
              <a:rPr lang="en-US" dirty="0" smtClean="0"/>
              <a:t>The exchange of the electron creates 2 ions,</a:t>
            </a:r>
          </a:p>
          <a:p>
            <a:pPr lvl="1"/>
            <a:r>
              <a:rPr lang="en-US" dirty="0" smtClean="0"/>
              <a:t> 1 positively and 1 negatively charged</a:t>
            </a:r>
          </a:p>
          <a:p>
            <a:r>
              <a:rPr lang="en-US" b="1" u="sng" dirty="0" smtClean="0"/>
              <a:t>Ionic bond: </a:t>
            </a:r>
            <a:r>
              <a:rPr lang="en-US" dirty="0" smtClean="0"/>
              <a:t>A strong attractive force between atoms with opposite charges which is formed by an electron transfer between atoms.</a:t>
            </a:r>
          </a:p>
          <a:p>
            <a:r>
              <a:rPr lang="en-US" dirty="0" smtClean="0"/>
              <a:t>Ionic bonds form </a:t>
            </a:r>
            <a:r>
              <a:rPr lang="en-US" b="1" u="sng" dirty="0" smtClean="0"/>
              <a:t>ionic compounds</a:t>
            </a:r>
          </a:p>
          <a:p>
            <a:pPr lvl="1"/>
            <a:r>
              <a:rPr lang="en-US" dirty="0" smtClean="0"/>
              <a:t>A compound that is made up of ions</a:t>
            </a:r>
          </a:p>
          <a:p>
            <a:r>
              <a:rPr lang="en-US" dirty="0" smtClean="0"/>
              <a:t>Na+ Ions are attracted to all nearby  </a:t>
            </a:r>
            <a:r>
              <a:rPr lang="en-US" dirty="0" err="1" smtClean="0"/>
              <a:t>Cl</a:t>
            </a:r>
            <a:r>
              <a:rPr lang="en-US" dirty="0" smtClean="0"/>
              <a:t>- Ions and visa versa thereby forming crystal structures</a:t>
            </a:r>
          </a:p>
          <a:p>
            <a:r>
              <a:rPr lang="en-US" dirty="0" smtClean="0"/>
              <a:t>                                       </a:t>
            </a:r>
            <a:r>
              <a:rPr lang="en-US" dirty="0" err="1" smtClean="0"/>
              <a:t>Cl</a:t>
            </a:r>
            <a:r>
              <a:rPr lang="en-US" dirty="0" smtClean="0"/>
              <a:t>-</a:t>
            </a:r>
          </a:p>
          <a:p>
            <a:r>
              <a:rPr lang="en-US" dirty="0" smtClean="0"/>
              <a:t>                                        Na+ </a:t>
            </a:r>
            <a:endParaRPr lang="en-US" dirty="0"/>
          </a:p>
        </p:txBody>
      </p:sp>
      <p:cxnSp>
        <p:nvCxnSpPr>
          <p:cNvPr id="8" name="Straight Arrow Connector 7"/>
          <p:cNvCxnSpPr/>
          <p:nvPr/>
        </p:nvCxnSpPr>
        <p:spPr>
          <a:xfrm>
            <a:off x="4572000" y="5334000"/>
            <a:ext cx="19050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4724400" y="5791200"/>
            <a:ext cx="17526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normAutofit/>
          </a:bodyPr>
          <a:lstStyle/>
          <a:p>
            <a:r>
              <a:rPr lang="en-US" dirty="0" smtClean="0"/>
              <a:t>The Results of Ionic Attraction</a:t>
            </a:r>
            <a:endParaRPr lang="en-US" dirty="0"/>
          </a:p>
        </p:txBody>
      </p:sp>
      <p:sp>
        <p:nvSpPr>
          <p:cNvPr id="3" name="Content Placeholder 2"/>
          <p:cNvSpPr>
            <a:spLocks noGrp="1"/>
          </p:cNvSpPr>
          <p:nvPr>
            <p:ph idx="1"/>
          </p:nvPr>
        </p:nvSpPr>
        <p:spPr>
          <a:xfrm>
            <a:off x="457200" y="1676400"/>
            <a:ext cx="8229600" cy="4648200"/>
          </a:xfrm>
        </p:spPr>
        <p:txBody>
          <a:bodyPr/>
          <a:lstStyle/>
          <a:p>
            <a:r>
              <a:rPr lang="en-US" dirty="0" smtClean="0"/>
              <a:t>Affects properties of the compound</a:t>
            </a:r>
          </a:p>
          <a:p>
            <a:pPr lvl="1"/>
            <a:r>
              <a:rPr lang="en-US" dirty="0" smtClean="0"/>
              <a:t>Example; sodium chloride (salt) is a crystal because of intermolecular forces of attraction between ions, it is a solid at room temperature</a:t>
            </a:r>
          </a:p>
          <a:p>
            <a:r>
              <a:rPr lang="en-US" dirty="0" smtClean="0"/>
              <a:t>Melting Ionic Compounds: Breaking the strong crystal structure requires a lot of energy, therefore the melting point of </a:t>
            </a:r>
            <a:r>
              <a:rPr lang="en-US" dirty="0" err="1" smtClean="0"/>
              <a:t>NaCl</a:t>
            </a:r>
            <a:r>
              <a:rPr lang="en-US" dirty="0" smtClean="0"/>
              <a:t> is more than 800°C </a:t>
            </a:r>
          </a:p>
          <a:p>
            <a:r>
              <a:rPr lang="en-US" dirty="0" smtClean="0"/>
              <a:t>Hardness and Brittleness: It takes a great deal of force to break the structure of an ionic crystal</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62000"/>
          </a:xfrm>
        </p:spPr>
        <p:txBody>
          <a:bodyPr>
            <a:normAutofit fontScale="90000"/>
          </a:bodyPr>
          <a:lstStyle/>
          <a:p>
            <a:r>
              <a:rPr lang="en-US" dirty="0" smtClean="0"/>
              <a:t>Naming Binary Ionic Compounds</a:t>
            </a:r>
            <a:endParaRPr lang="en-US" dirty="0"/>
          </a:p>
        </p:txBody>
      </p:sp>
      <p:sp>
        <p:nvSpPr>
          <p:cNvPr id="3" name="Content Placeholder 2"/>
          <p:cNvSpPr>
            <a:spLocks noGrp="1"/>
          </p:cNvSpPr>
          <p:nvPr>
            <p:ph idx="1"/>
          </p:nvPr>
        </p:nvSpPr>
        <p:spPr>
          <a:xfrm>
            <a:off x="457200" y="1447800"/>
            <a:ext cx="8229600" cy="4876800"/>
          </a:xfrm>
        </p:spPr>
        <p:txBody>
          <a:bodyPr/>
          <a:lstStyle/>
          <a:p>
            <a:r>
              <a:rPr lang="en-US" b="1" u="sng" dirty="0" smtClean="0"/>
              <a:t>Binary compounds </a:t>
            </a:r>
            <a:r>
              <a:rPr lang="en-US" dirty="0" smtClean="0"/>
              <a:t>are compounds with only two different elements.</a:t>
            </a:r>
          </a:p>
          <a:p>
            <a:pPr marL="514350" indent="-514350">
              <a:buFont typeface="+mj-lt"/>
              <a:buAutoNum type="arabicPeriod"/>
            </a:pPr>
            <a:r>
              <a:rPr lang="en-US" dirty="0" smtClean="0"/>
              <a:t>First write the name of the positively charged ion (usually a metal)</a:t>
            </a:r>
          </a:p>
          <a:p>
            <a:pPr marL="514350" indent="-514350">
              <a:buFont typeface="+mj-lt"/>
              <a:buAutoNum type="arabicPeriod"/>
            </a:pPr>
            <a:r>
              <a:rPr lang="en-US" dirty="0" smtClean="0"/>
              <a:t>Then add the name of the negatively charged ion (nonmetal)</a:t>
            </a:r>
          </a:p>
          <a:p>
            <a:pPr marL="514350" indent="-514350">
              <a:buFont typeface="+mj-lt"/>
              <a:buAutoNum type="arabicPeriod"/>
            </a:pPr>
            <a:r>
              <a:rPr lang="en-US" dirty="0" smtClean="0"/>
              <a:t>Modify the negatively charged ion name to end in     -</a:t>
            </a:r>
            <a:r>
              <a:rPr lang="en-US" dirty="0" err="1" smtClean="0"/>
              <a:t>ide</a:t>
            </a:r>
            <a:endParaRPr lang="en-US" dirty="0" smtClean="0"/>
          </a:p>
          <a:p>
            <a:pPr marL="880110" lvl="1" indent="-514350">
              <a:buFont typeface="+mj-lt"/>
              <a:buAutoNum type="arabicPeriod"/>
            </a:pPr>
            <a:r>
              <a:rPr lang="en-US" b="1" dirty="0" smtClean="0"/>
              <a:t>Example </a:t>
            </a:r>
            <a:r>
              <a:rPr lang="en-US" b="1" dirty="0" err="1" smtClean="0"/>
              <a:t>NaCl</a:t>
            </a:r>
            <a:r>
              <a:rPr lang="en-US" b="1" dirty="0" smtClean="0"/>
              <a:t> is called sodium chlor</a:t>
            </a:r>
            <a:r>
              <a:rPr lang="en-US" b="1" u="sng" dirty="0" smtClean="0"/>
              <a:t>ide</a:t>
            </a:r>
            <a:r>
              <a:rPr lang="en-US" b="1" dirty="0" smtClean="0"/>
              <a:t> </a:t>
            </a:r>
          </a:p>
          <a:p>
            <a:pPr marL="880110" lvl="1" indent="-514350">
              <a:buNone/>
            </a:pPr>
            <a:r>
              <a:rPr lang="en-US" b="1" dirty="0" smtClean="0"/>
              <a:t>      </a:t>
            </a:r>
            <a:r>
              <a:rPr lang="en-US" dirty="0" smtClean="0"/>
              <a:t>NOT sodium chlor</a:t>
            </a:r>
            <a:r>
              <a:rPr lang="en-US" u="sng" dirty="0" smtClean="0"/>
              <a:t>ine</a:t>
            </a:r>
            <a:endParaRPr lang="en-US" u="sng"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 Your Understanding</a:t>
            </a:r>
            <a:endParaRPr lang="en-US" dirty="0"/>
          </a:p>
        </p:txBody>
      </p:sp>
      <p:sp>
        <p:nvSpPr>
          <p:cNvPr id="3" name="Content Placeholder 2"/>
          <p:cNvSpPr>
            <a:spLocks noGrp="1"/>
          </p:cNvSpPr>
          <p:nvPr>
            <p:ph idx="1"/>
          </p:nvPr>
        </p:nvSpPr>
        <p:spPr/>
        <p:txBody>
          <a:bodyPr/>
          <a:lstStyle/>
          <a:p>
            <a:r>
              <a:rPr lang="en-US" dirty="0" smtClean="0"/>
              <a:t>Name compounds formed by the following ions:</a:t>
            </a:r>
          </a:p>
          <a:p>
            <a:pPr marL="514350" indent="-514350">
              <a:buFont typeface="+mj-lt"/>
              <a:buAutoNum type="arabicPeriod"/>
            </a:pPr>
            <a:r>
              <a:rPr lang="en-US" dirty="0" smtClean="0"/>
              <a:t>Mg+ </a:t>
            </a:r>
            <a:r>
              <a:rPr lang="en-US" dirty="0" err="1" smtClean="0"/>
              <a:t>Cl</a:t>
            </a:r>
            <a:r>
              <a:rPr lang="en-US" dirty="0" smtClean="0"/>
              <a:t>-</a:t>
            </a:r>
          </a:p>
          <a:p>
            <a:pPr marL="514350" indent="-514350">
              <a:buFont typeface="+mj-lt"/>
              <a:buAutoNum type="arabicPeriod"/>
            </a:pPr>
            <a:r>
              <a:rPr lang="en-US" dirty="0" err="1" smtClean="0"/>
              <a:t>Cl</a:t>
            </a:r>
            <a:r>
              <a:rPr lang="en-US" dirty="0" smtClean="0"/>
              <a:t>- Ca+</a:t>
            </a:r>
          </a:p>
          <a:p>
            <a:pPr marL="514350" indent="-514350">
              <a:buFont typeface="+mj-lt"/>
              <a:buAutoNum type="arabicPeriod"/>
            </a:pPr>
            <a:r>
              <a:rPr lang="en-US" dirty="0" err="1" smtClean="0"/>
              <a:t>Cl</a:t>
            </a:r>
            <a:r>
              <a:rPr lang="en-US" dirty="0" smtClean="0"/>
              <a:t>- K+</a:t>
            </a:r>
          </a:p>
          <a:p>
            <a:pPr marL="514350" indent="-514350">
              <a:buNone/>
            </a:pPr>
            <a:r>
              <a:rPr lang="en-US" dirty="0" smtClean="0"/>
              <a:t>Name these compounds:</a:t>
            </a:r>
          </a:p>
          <a:p>
            <a:pPr marL="514350" indent="-514350">
              <a:buFont typeface="+mj-lt"/>
              <a:buAutoNum type="arabicPeriod"/>
            </a:pPr>
            <a:r>
              <a:rPr lang="en-US" dirty="0" err="1" smtClean="0"/>
              <a:t>AlN</a:t>
            </a:r>
            <a:endParaRPr lang="en-US" dirty="0" smtClean="0"/>
          </a:p>
          <a:p>
            <a:pPr marL="514350" indent="-514350">
              <a:buFont typeface="+mj-lt"/>
              <a:buAutoNum type="arabicPeriod"/>
            </a:pPr>
            <a:r>
              <a:rPr lang="en-US" dirty="0" smtClean="0"/>
              <a:t>KI</a:t>
            </a:r>
          </a:p>
          <a:p>
            <a:pPr marL="514350" indent="-514350">
              <a:buFont typeface="+mj-lt"/>
              <a:buAutoNum type="arabicPeriod"/>
            </a:pPr>
            <a:r>
              <a:rPr lang="en-US" dirty="0" err="1" smtClean="0"/>
              <a:t>ZnO</a:t>
            </a:r>
            <a:endParaRPr lang="en-US" dirty="0" smtClean="0"/>
          </a:p>
        </p:txBody>
      </p:sp>
      <p:pic>
        <p:nvPicPr>
          <p:cNvPr id="5122" name="Picture 2" descr="C:\Documents and Settings\Administrator\Local Settings\Temporary Internet Files\Content.IE5\FAIZUW3W\MC900441902[1].wmf"/>
          <p:cNvPicPr>
            <a:picLocks noChangeAspect="1" noChangeArrowheads="1"/>
          </p:cNvPicPr>
          <p:nvPr/>
        </p:nvPicPr>
        <p:blipFill>
          <a:blip r:embed="rId2" cstate="print"/>
          <a:srcRect/>
          <a:stretch>
            <a:fillRect/>
          </a:stretch>
        </p:blipFill>
        <p:spPr bwMode="auto">
          <a:xfrm>
            <a:off x="7391400" y="685800"/>
            <a:ext cx="1520825" cy="179705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Documents and Settings\Administrator\Local Settings\Temporary Internet Files\Content.IE5\9BW05J2O\MP910220981[1].jpg"/>
          <p:cNvPicPr>
            <a:picLocks noChangeAspect="1" noChangeArrowheads="1"/>
          </p:cNvPicPr>
          <p:nvPr/>
        </p:nvPicPr>
        <p:blipFill>
          <a:blip r:embed="rId2" cstate="print"/>
          <a:srcRect/>
          <a:stretch>
            <a:fillRect/>
          </a:stretch>
        </p:blipFill>
        <p:spPr bwMode="auto">
          <a:xfrm>
            <a:off x="5867400" y="1905000"/>
            <a:ext cx="3051595" cy="4572000"/>
          </a:xfrm>
          <a:prstGeom prst="rect">
            <a:avLst/>
          </a:prstGeom>
          <a:noFill/>
        </p:spPr>
      </p:pic>
      <p:sp>
        <p:nvSpPr>
          <p:cNvPr id="2" name="Title 1"/>
          <p:cNvSpPr>
            <a:spLocks noGrp="1"/>
          </p:cNvSpPr>
          <p:nvPr>
            <p:ph type="title"/>
          </p:nvPr>
        </p:nvSpPr>
        <p:spPr/>
        <p:txBody>
          <a:bodyPr/>
          <a:lstStyle/>
          <a:p>
            <a:r>
              <a:rPr lang="en-US" dirty="0" smtClean="0"/>
              <a:t>Answers</a:t>
            </a:r>
            <a:endParaRPr lang="en-US" dirty="0"/>
          </a:p>
        </p:txBody>
      </p:sp>
      <p:sp>
        <p:nvSpPr>
          <p:cNvPr id="3" name="Content Placeholder 2"/>
          <p:cNvSpPr>
            <a:spLocks noGrp="1"/>
          </p:cNvSpPr>
          <p:nvPr>
            <p:ph idx="1"/>
          </p:nvPr>
        </p:nvSpPr>
        <p:spPr/>
        <p:txBody>
          <a:bodyPr/>
          <a:lstStyle/>
          <a:p>
            <a:r>
              <a:rPr lang="en-US" dirty="0" smtClean="0"/>
              <a:t>Name compounds formed by the following ions:</a:t>
            </a:r>
          </a:p>
          <a:p>
            <a:pPr marL="514350" indent="-514350">
              <a:buFont typeface="+mj-lt"/>
              <a:buAutoNum type="arabicPeriod"/>
            </a:pPr>
            <a:r>
              <a:rPr lang="en-US" dirty="0" smtClean="0"/>
              <a:t>Mg+ </a:t>
            </a:r>
            <a:r>
              <a:rPr lang="en-US" dirty="0" err="1" smtClean="0"/>
              <a:t>Cl</a:t>
            </a:r>
            <a:r>
              <a:rPr lang="en-US" dirty="0" smtClean="0"/>
              <a:t>-     Magnesium chloride</a:t>
            </a:r>
          </a:p>
          <a:p>
            <a:pPr marL="514350" indent="-514350">
              <a:buFont typeface="+mj-lt"/>
              <a:buAutoNum type="arabicPeriod"/>
            </a:pPr>
            <a:r>
              <a:rPr lang="en-US" dirty="0" err="1" smtClean="0"/>
              <a:t>Cl</a:t>
            </a:r>
            <a:r>
              <a:rPr lang="en-US" dirty="0" smtClean="0"/>
              <a:t>- Ca+       calcium chloride</a:t>
            </a:r>
          </a:p>
          <a:p>
            <a:pPr marL="514350" indent="-514350">
              <a:buFont typeface="+mj-lt"/>
              <a:buAutoNum type="arabicPeriod"/>
            </a:pPr>
            <a:r>
              <a:rPr lang="en-US" dirty="0" err="1" smtClean="0"/>
              <a:t>Cl</a:t>
            </a:r>
            <a:r>
              <a:rPr lang="en-US" dirty="0" smtClean="0"/>
              <a:t>- K+        potassium chloride</a:t>
            </a:r>
          </a:p>
          <a:p>
            <a:pPr marL="514350" indent="-514350">
              <a:buNone/>
            </a:pPr>
            <a:r>
              <a:rPr lang="en-US" dirty="0" smtClean="0"/>
              <a:t>Name these compounds</a:t>
            </a:r>
          </a:p>
          <a:p>
            <a:pPr marL="514350" indent="-514350">
              <a:buFont typeface="+mj-lt"/>
              <a:buAutoNum type="arabicPeriod"/>
            </a:pPr>
            <a:r>
              <a:rPr lang="en-US" dirty="0" err="1" smtClean="0"/>
              <a:t>AlN</a:t>
            </a:r>
            <a:r>
              <a:rPr lang="en-US" dirty="0" smtClean="0"/>
              <a:t>          aluminum nitride</a:t>
            </a:r>
          </a:p>
          <a:p>
            <a:pPr marL="514350" indent="-514350">
              <a:buFont typeface="+mj-lt"/>
              <a:buAutoNum type="arabicPeriod"/>
            </a:pPr>
            <a:r>
              <a:rPr lang="en-US" dirty="0" smtClean="0"/>
              <a:t>KI            potassium iodide</a:t>
            </a:r>
          </a:p>
          <a:p>
            <a:pPr marL="514350" indent="-514350">
              <a:buFont typeface="+mj-lt"/>
              <a:buAutoNum type="arabicPeriod"/>
            </a:pPr>
            <a:r>
              <a:rPr lang="en-US" dirty="0" err="1" smtClean="0"/>
              <a:t>ZnO</a:t>
            </a:r>
            <a:r>
              <a:rPr lang="en-US" dirty="0" smtClean="0"/>
              <a:t>       zinc oxide</a:t>
            </a:r>
          </a:p>
          <a:p>
            <a:pPr marL="514350" indent="-514350">
              <a:buFont typeface="+mj-lt"/>
              <a:buAutoNum type="arabicPeriod"/>
            </a:pPr>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466088"/>
          </a:xfrm>
        </p:spPr>
        <p:txBody>
          <a:bodyPr>
            <a:normAutofit fontScale="90000"/>
          </a:bodyPr>
          <a:lstStyle/>
          <a:p>
            <a:r>
              <a:rPr lang="en-US" dirty="0" smtClean="0"/>
              <a:t>Compounds and Atomic Stability: Learning Objectives</a:t>
            </a:r>
            <a:endParaRPr lang="en-US" dirty="0"/>
          </a:p>
        </p:txBody>
      </p:sp>
      <p:sp>
        <p:nvSpPr>
          <p:cNvPr id="3" name="Content Placeholder 2"/>
          <p:cNvSpPr>
            <a:spLocks noGrp="1"/>
          </p:cNvSpPr>
          <p:nvPr>
            <p:ph idx="1"/>
          </p:nvPr>
        </p:nvSpPr>
        <p:spPr/>
        <p:txBody>
          <a:bodyPr/>
          <a:lstStyle/>
          <a:p>
            <a:r>
              <a:rPr lang="en-US" dirty="0" smtClean="0"/>
              <a:t>Understand why atoms form compounds</a:t>
            </a:r>
          </a:p>
          <a:p>
            <a:r>
              <a:rPr lang="en-US" dirty="0" smtClean="0"/>
              <a:t>Understand chemical stability and the octet rule</a:t>
            </a:r>
          </a:p>
          <a:p>
            <a:r>
              <a:rPr lang="en-US" dirty="0" smtClean="0"/>
              <a:t>Understand how Ionic bonds and Ionic compounds are formed</a:t>
            </a:r>
          </a:p>
          <a:p>
            <a:pPr>
              <a:buNone/>
            </a:pPr>
            <a:endParaRPr lang="en-US" dirty="0"/>
          </a:p>
        </p:txBody>
      </p:sp>
      <p:pic>
        <p:nvPicPr>
          <p:cNvPr id="2051" name="Picture 3" descr="C:\Documents and Settings\Administrator\Local Settings\Temporary Internet Files\Content.IE5\9BW05J2O\MC900242141[1].wmf"/>
          <p:cNvPicPr>
            <a:picLocks noChangeAspect="1" noChangeArrowheads="1"/>
          </p:cNvPicPr>
          <p:nvPr/>
        </p:nvPicPr>
        <p:blipFill>
          <a:blip r:embed="rId2" cstate="print"/>
          <a:srcRect/>
          <a:stretch>
            <a:fillRect/>
          </a:stretch>
        </p:blipFill>
        <p:spPr bwMode="auto">
          <a:xfrm>
            <a:off x="6858000" y="1066800"/>
            <a:ext cx="1814170" cy="1652321"/>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algn="ctr"/>
            <a:r>
              <a:rPr lang="en-US" dirty="0" smtClean="0"/>
              <a:t>Oxidation Numbers</a:t>
            </a:r>
            <a:endParaRPr lang="en-US" dirty="0"/>
          </a:p>
        </p:txBody>
      </p:sp>
      <p:sp>
        <p:nvSpPr>
          <p:cNvPr id="3" name="Content Placeholder 2"/>
          <p:cNvSpPr>
            <a:spLocks noGrp="1"/>
          </p:cNvSpPr>
          <p:nvPr>
            <p:ph idx="1"/>
          </p:nvPr>
        </p:nvSpPr>
        <p:spPr>
          <a:xfrm>
            <a:off x="457200" y="1371600"/>
            <a:ext cx="8229600" cy="4953000"/>
          </a:xfrm>
        </p:spPr>
        <p:txBody>
          <a:bodyPr>
            <a:normAutofit lnSpcReduction="10000"/>
          </a:bodyPr>
          <a:lstStyle/>
          <a:p>
            <a:r>
              <a:rPr lang="en-US" dirty="0" smtClean="0"/>
              <a:t>Charged atoms or compounds  are called Ions</a:t>
            </a:r>
          </a:p>
          <a:p>
            <a:r>
              <a:rPr lang="en-US" dirty="0" smtClean="0"/>
              <a:t>The total charge on the ion is known as the </a:t>
            </a:r>
            <a:r>
              <a:rPr lang="en-US" b="1" dirty="0" smtClean="0"/>
              <a:t>Oxidation Number </a:t>
            </a:r>
            <a:r>
              <a:rPr lang="en-US" dirty="0" smtClean="0"/>
              <a:t> of the atom</a:t>
            </a:r>
          </a:p>
          <a:p>
            <a:r>
              <a:rPr lang="en-US" dirty="0" smtClean="0"/>
              <a:t>Examples: </a:t>
            </a:r>
          </a:p>
          <a:p>
            <a:pPr lvl="1"/>
            <a:r>
              <a:rPr lang="en-US" dirty="0" smtClean="0"/>
              <a:t>Mg</a:t>
            </a:r>
            <a:r>
              <a:rPr lang="en-US" baseline="30000" dirty="0" smtClean="0"/>
              <a:t>+2 </a:t>
            </a:r>
            <a:r>
              <a:rPr lang="en-US" dirty="0" smtClean="0"/>
              <a:t> is magnesium ion, the charge is      	         positive 2</a:t>
            </a:r>
            <a:r>
              <a:rPr lang="en-US" b="1" dirty="0" smtClean="0"/>
              <a:t>, the oxidation number is 2+</a:t>
            </a:r>
          </a:p>
          <a:p>
            <a:pPr lvl="1"/>
            <a:r>
              <a:rPr lang="en-US" b="1" dirty="0" smtClean="0"/>
              <a:t> </a:t>
            </a:r>
            <a:r>
              <a:rPr lang="en-US" dirty="0" smtClean="0"/>
              <a:t>F- has an </a:t>
            </a:r>
            <a:r>
              <a:rPr lang="en-US" b="1" dirty="0" smtClean="0"/>
              <a:t>oxidation number of 1-</a:t>
            </a:r>
          </a:p>
          <a:p>
            <a:r>
              <a:rPr lang="en-US" b="1" dirty="0" smtClean="0"/>
              <a:t>Some metals have the same oxidation number in all compounds (memorize this)</a:t>
            </a:r>
          </a:p>
          <a:p>
            <a:pPr lvl="1"/>
            <a:r>
              <a:rPr lang="en-US" dirty="0" smtClean="0"/>
              <a:t>Group 1 elements , oxidation number = 1+</a:t>
            </a:r>
          </a:p>
          <a:p>
            <a:pPr lvl="1"/>
            <a:r>
              <a:rPr lang="en-US" dirty="0" smtClean="0"/>
              <a:t>Group 2 elements , oxidation number = 2+</a:t>
            </a:r>
          </a:p>
          <a:p>
            <a:pPr lvl="1"/>
            <a:r>
              <a:rPr lang="en-US" dirty="0" smtClean="0"/>
              <a:t>Aluminum, oxidation number = 3+</a:t>
            </a:r>
          </a:p>
          <a:p>
            <a:pPr lvl="1"/>
            <a:endParaRPr lang="en-US" dirty="0" smtClean="0"/>
          </a:p>
          <a:p>
            <a:pPr lvl="1"/>
            <a:endParaRPr lang="en-US" dirty="0" smtClean="0"/>
          </a:p>
          <a:p>
            <a:endParaRPr lang="en-US" dirty="0" smtClean="0"/>
          </a:p>
          <a:p>
            <a:endParaRPr lang="en-US" dirty="0" smtClean="0"/>
          </a:p>
          <a:p>
            <a:endParaRPr lang="en-US" dirty="0" smtClean="0"/>
          </a:p>
          <a:p>
            <a:endParaRPr lang="en-US" dirty="0" smtClean="0"/>
          </a:p>
          <a:p>
            <a:endParaRPr lang="en-US" dirty="0"/>
          </a:p>
        </p:txBody>
      </p:sp>
      <p:pic>
        <p:nvPicPr>
          <p:cNvPr id="2050" name="Picture 2" descr="C:\Documents and Settings\Administrator\Local Settings\Temporary Internet Files\Content.IE5\532ZI6IJ\MC900340886[1].wmf"/>
          <p:cNvPicPr>
            <a:picLocks noChangeAspect="1" noChangeArrowheads="1"/>
          </p:cNvPicPr>
          <p:nvPr/>
        </p:nvPicPr>
        <p:blipFill>
          <a:blip r:embed="rId2" cstate="print"/>
          <a:srcRect/>
          <a:stretch>
            <a:fillRect/>
          </a:stretch>
        </p:blipFill>
        <p:spPr bwMode="auto">
          <a:xfrm>
            <a:off x="7467600" y="228600"/>
            <a:ext cx="1447800" cy="1448524"/>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14400"/>
          </a:xfrm>
        </p:spPr>
        <p:txBody>
          <a:bodyPr>
            <a:normAutofit/>
          </a:bodyPr>
          <a:lstStyle/>
          <a:p>
            <a:r>
              <a:rPr lang="en-US" dirty="0" smtClean="0"/>
              <a:t>The Charge of Ionic Compounds </a:t>
            </a:r>
            <a:endParaRPr lang="en-US" dirty="0"/>
          </a:p>
        </p:txBody>
      </p:sp>
      <p:sp>
        <p:nvSpPr>
          <p:cNvPr id="3" name="Content Placeholder 2"/>
          <p:cNvSpPr>
            <a:spLocks noGrp="1"/>
          </p:cNvSpPr>
          <p:nvPr>
            <p:ph idx="1"/>
          </p:nvPr>
        </p:nvSpPr>
        <p:spPr>
          <a:xfrm>
            <a:off x="457200" y="1371600"/>
            <a:ext cx="8229600" cy="4953000"/>
          </a:xfrm>
        </p:spPr>
        <p:txBody>
          <a:bodyPr/>
          <a:lstStyle/>
          <a:p>
            <a:r>
              <a:rPr lang="en-US" dirty="0" smtClean="0"/>
              <a:t>In </a:t>
            </a:r>
            <a:r>
              <a:rPr lang="en-US" u="sng" dirty="0" smtClean="0"/>
              <a:t>Ionic Compounds</a:t>
            </a:r>
            <a:r>
              <a:rPr lang="en-US" dirty="0" smtClean="0"/>
              <a:t>, the total positive charge is equal to the total negative charge</a:t>
            </a:r>
          </a:p>
          <a:p>
            <a:pPr lvl="1"/>
            <a:r>
              <a:rPr lang="en-US" dirty="0" smtClean="0"/>
              <a:t>One Mg</a:t>
            </a:r>
            <a:r>
              <a:rPr lang="en-US" baseline="30000" dirty="0" smtClean="0"/>
              <a:t>2+ </a:t>
            </a:r>
            <a:r>
              <a:rPr lang="en-US" dirty="0" smtClean="0"/>
              <a:t>ion will combine with 2 </a:t>
            </a:r>
            <a:r>
              <a:rPr lang="en-US" dirty="0" err="1" smtClean="0"/>
              <a:t>Cl</a:t>
            </a:r>
            <a:r>
              <a:rPr lang="en-US" baseline="30000" dirty="0" smtClean="0"/>
              <a:t>-</a:t>
            </a:r>
            <a:r>
              <a:rPr lang="en-US" dirty="0" smtClean="0"/>
              <a:t> ions </a:t>
            </a:r>
          </a:p>
          <a:p>
            <a:pPr lvl="1"/>
            <a:r>
              <a:rPr lang="en-US" dirty="0" smtClean="0"/>
              <a:t>Forming MgCl</a:t>
            </a:r>
            <a:r>
              <a:rPr lang="en-US" baseline="-25000" dirty="0" smtClean="0"/>
              <a:t>2, </a:t>
            </a:r>
            <a:r>
              <a:rPr lang="en-US" dirty="0" smtClean="0"/>
              <a:t> The total positive charge is 2+, the total negative charge is 2-</a:t>
            </a:r>
          </a:p>
          <a:p>
            <a:pPr lvl="1"/>
            <a:r>
              <a:rPr lang="en-US" dirty="0" smtClean="0"/>
              <a:t>+2+-2 = 0</a:t>
            </a:r>
          </a:p>
          <a:p>
            <a:pPr lvl="2">
              <a:buNone/>
            </a:pPr>
            <a:endParaRPr lang="en-US" dirty="0" smtClean="0"/>
          </a:p>
          <a:p>
            <a:pPr lvl="2">
              <a:buNone/>
            </a:pPr>
            <a:endParaRPr lang="en-US" dirty="0" smtClean="0"/>
          </a:p>
          <a:p>
            <a:pPr lvl="2">
              <a:buNone/>
            </a:pPr>
            <a:endParaRPr lang="en-US" dirty="0" smtClean="0"/>
          </a:p>
          <a:p>
            <a:r>
              <a:rPr lang="en-US" b="1" dirty="0" smtClean="0"/>
              <a:t>In a correctly written formula, the sum of the total positive charges and the total negative charges = 0</a:t>
            </a:r>
            <a:endParaRPr lang="en-US" b="1" dirty="0"/>
          </a:p>
        </p:txBody>
      </p:sp>
      <p:pic>
        <p:nvPicPr>
          <p:cNvPr id="1026" name="Picture 2" descr="C:\Documents and Settings\Administrator\Local Settings\Temporary Internet Files\Content.IE5\NET4OJU2\MC900441880[1].wmf"/>
          <p:cNvPicPr>
            <a:picLocks noChangeAspect="1" noChangeArrowheads="1"/>
          </p:cNvPicPr>
          <p:nvPr/>
        </p:nvPicPr>
        <p:blipFill>
          <a:blip r:embed="rId2" cstate="print"/>
          <a:srcRect/>
          <a:stretch>
            <a:fillRect/>
          </a:stretch>
        </p:blipFill>
        <p:spPr bwMode="auto">
          <a:xfrm>
            <a:off x="5257800" y="3124200"/>
            <a:ext cx="1279525" cy="1784350"/>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57200"/>
            <a:ext cx="8534400" cy="762000"/>
          </a:xfrm>
        </p:spPr>
        <p:txBody>
          <a:bodyPr>
            <a:normAutofit fontScale="90000"/>
          </a:bodyPr>
          <a:lstStyle/>
          <a:p>
            <a:r>
              <a:rPr lang="en-US" dirty="0" smtClean="0"/>
              <a:t>Predicting Oxidation Numbers</a:t>
            </a:r>
            <a:endParaRPr lang="en-US" dirty="0"/>
          </a:p>
        </p:txBody>
      </p:sp>
      <p:sp>
        <p:nvSpPr>
          <p:cNvPr id="3" name="Content Placeholder 2"/>
          <p:cNvSpPr>
            <a:spLocks noGrp="1"/>
          </p:cNvSpPr>
          <p:nvPr>
            <p:ph idx="1"/>
          </p:nvPr>
        </p:nvSpPr>
        <p:spPr>
          <a:xfrm>
            <a:off x="228600" y="1447800"/>
            <a:ext cx="8610600" cy="5029200"/>
          </a:xfrm>
        </p:spPr>
        <p:txBody>
          <a:bodyPr>
            <a:normAutofit fontScale="92500" lnSpcReduction="10000"/>
          </a:bodyPr>
          <a:lstStyle/>
          <a:p>
            <a:r>
              <a:rPr lang="en-US" dirty="0" smtClean="0"/>
              <a:t>Oxidation numbers for most elements can be predicted from their position on the periodic table.</a:t>
            </a:r>
          </a:p>
          <a:p>
            <a:r>
              <a:rPr lang="en-US" dirty="0" smtClean="0"/>
              <a:t>Groups 3-12 Transition metals are difficult as many of these elements Have more than one oxidation number depending on the reaction</a:t>
            </a:r>
          </a:p>
          <a:p>
            <a:r>
              <a:rPr lang="en-US" b="1" dirty="0" smtClean="0"/>
              <a:t>Group 13 </a:t>
            </a:r>
            <a:r>
              <a:rPr lang="en-US" dirty="0" smtClean="0"/>
              <a:t>elements have 3 valence electrons, so will lose 3 and have an </a:t>
            </a:r>
            <a:r>
              <a:rPr lang="en-US" b="1" dirty="0" smtClean="0"/>
              <a:t>oxidation number of 3+</a:t>
            </a:r>
          </a:p>
          <a:p>
            <a:r>
              <a:rPr lang="en-US" b="1" dirty="0" smtClean="0"/>
              <a:t>Group 14 may have 2+ or 4+ </a:t>
            </a:r>
            <a:r>
              <a:rPr lang="en-US" dirty="0" smtClean="0"/>
              <a:t>oxidation number</a:t>
            </a:r>
          </a:p>
          <a:p>
            <a:r>
              <a:rPr lang="en-US" b="1" dirty="0" smtClean="0"/>
              <a:t>Groups 15, 16 and 17 </a:t>
            </a:r>
            <a:r>
              <a:rPr lang="en-US" u="sng" dirty="0" smtClean="0"/>
              <a:t>tend</a:t>
            </a:r>
            <a:r>
              <a:rPr lang="en-US" dirty="0" smtClean="0"/>
              <a:t> to gain electrons to complete the octet since they are already ½ full </a:t>
            </a:r>
          </a:p>
          <a:p>
            <a:pPr lvl="1"/>
            <a:r>
              <a:rPr lang="en-US" dirty="0" smtClean="0"/>
              <a:t>Their </a:t>
            </a:r>
            <a:r>
              <a:rPr lang="en-US" b="1" dirty="0" smtClean="0"/>
              <a:t>oxidation numbers are 3-, 2-, and 1- respectively</a:t>
            </a:r>
          </a:p>
          <a:p>
            <a:pPr lvl="2"/>
            <a:r>
              <a:rPr lang="en-US" dirty="0" smtClean="0"/>
              <a:t>They can also lose electrons and have positive oxidation numbers</a:t>
            </a:r>
          </a:p>
          <a:p>
            <a:pPr lvl="2"/>
            <a:r>
              <a:rPr lang="en-US" dirty="0" smtClean="0"/>
              <a:t>The tendency to lose electrons increases as you move down the column</a:t>
            </a:r>
            <a:endParaRPr lang="en-US" dirty="0"/>
          </a:p>
        </p:txBody>
      </p:sp>
      <p:pic>
        <p:nvPicPr>
          <p:cNvPr id="4099" name="Picture 3" descr="C:\Documents and Settings\Administrator\Local Settings\Temporary Internet Files\Content.IE5\551161Z5\MC900149327[1].wmf"/>
          <p:cNvPicPr>
            <a:picLocks noChangeAspect="1" noChangeArrowheads="1"/>
          </p:cNvPicPr>
          <p:nvPr/>
        </p:nvPicPr>
        <p:blipFill>
          <a:blip r:embed="rId2" cstate="print"/>
          <a:srcRect/>
          <a:stretch>
            <a:fillRect/>
          </a:stretch>
        </p:blipFill>
        <p:spPr bwMode="auto">
          <a:xfrm>
            <a:off x="6976656" y="1"/>
            <a:ext cx="2167343" cy="160020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38200"/>
          </a:xfrm>
        </p:spPr>
        <p:txBody>
          <a:bodyPr>
            <a:normAutofit/>
          </a:bodyPr>
          <a:lstStyle/>
          <a:p>
            <a:pPr algn="ctr"/>
            <a:r>
              <a:rPr lang="en-US" dirty="0" smtClean="0"/>
              <a:t>Check for Understanding</a:t>
            </a:r>
            <a:endParaRPr lang="en-US" dirty="0"/>
          </a:p>
        </p:txBody>
      </p:sp>
      <p:sp>
        <p:nvSpPr>
          <p:cNvPr id="3" name="Content Placeholder 2"/>
          <p:cNvSpPr>
            <a:spLocks noGrp="1"/>
          </p:cNvSpPr>
          <p:nvPr>
            <p:ph idx="1"/>
          </p:nvPr>
        </p:nvSpPr>
        <p:spPr>
          <a:xfrm>
            <a:off x="457200" y="838200"/>
            <a:ext cx="8229600" cy="5791200"/>
          </a:xfrm>
        </p:spPr>
        <p:txBody>
          <a:bodyPr>
            <a:normAutofit fontScale="92500"/>
          </a:bodyPr>
          <a:lstStyle/>
          <a:p>
            <a:r>
              <a:rPr lang="en-US" dirty="0" smtClean="0"/>
              <a:t>Predict the oxidation numbers for the following elements:</a:t>
            </a:r>
          </a:p>
          <a:p>
            <a:pPr marL="514350" indent="-514350">
              <a:buFont typeface="+mj-lt"/>
              <a:buAutoNum type="arabicPeriod"/>
            </a:pPr>
            <a:r>
              <a:rPr lang="en-US" dirty="0" smtClean="0"/>
              <a:t>Al</a:t>
            </a:r>
          </a:p>
          <a:p>
            <a:pPr marL="514350" indent="-514350">
              <a:buFont typeface="+mj-lt"/>
              <a:buAutoNum type="arabicPeriod"/>
            </a:pPr>
            <a:r>
              <a:rPr lang="en-US" dirty="0" smtClean="0"/>
              <a:t>N</a:t>
            </a:r>
          </a:p>
          <a:p>
            <a:pPr marL="514350" indent="-514350">
              <a:buFont typeface="+mj-lt"/>
              <a:buAutoNum type="arabicPeriod"/>
            </a:pPr>
            <a:r>
              <a:rPr lang="en-US" dirty="0" err="1" smtClean="0"/>
              <a:t>Cl</a:t>
            </a:r>
            <a:endParaRPr lang="en-US" dirty="0" smtClean="0"/>
          </a:p>
          <a:p>
            <a:pPr marL="514350" indent="-514350">
              <a:buFont typeface="+mj-lt"/>
              <a:buAutoNum type="arabicPeriod"/>
            </a:pPr>
            <a:r>
              <a:rPr lang="en-US" dirty="0" smtClean="0"/>
              <a:t>Mg</a:t>
            </a:r>
          </a:p>
          <a:p>
            <a:pPr marL="514350" indent="-514350">
              <a:buFont typeface="+mj-lt"/>
              <a:buAutoNum type="arabicPeriod"/>
            </a:pPr>
            <a:r>
              <a:rPr lang="en-US" dirty="0" smtClean="0"/>
              <a:t>S</a:t>
            </a:r>
          </a:p>
          <a:p>
            <a:pPr marL="514350" indent="-514350">
              <a:buFont typeface="+mj-lt"/>
              <a:buAutoNum type="arabicPeriod"/>
            </a:pPr>
            <a:r>
              <a:rPr lang="en-US" dirty="0" smtClean="0"/>
              <a:t>Na</a:t>
            </a:r>
          </a:p>
          <a:p>
            <a:pPr marL="514350" indent="-514350">
              <a:buFont typeface="+mj-lt"/>
              <a:buAutoNum type="arabicPeriod"/>
            </a:pPr>
            <a:r>
              <a:rPr lang="en-US" dirty="0" smtClean="0"/>
              <a:t>K</a:t>
            </a:r>
          </a:p>
          <a:p>
            <a:pPr marL="514350" indent="-514350">
              <a:buFont typeface="+mj-lt"/>
              <a:buAutoNum type="arabicPeriod"/>
            </a:pPr>
            <a:r>
              <a:rPr lang="en-US" dirty="0" smtClean="0"/>
              <a:t>O</a:t>
            </a:r>
          </a:p>
          <a:p>
            <a:pPr marL="514350" indent="-514350">
              <a:buFont typeface="+mj-lt"/>
              <a:buAutoNum type="arabicPeriod"/>
            </a:pPr>
            <a:r>
              <a:rPr lang="en-US" dirty="0" err="1" smtClean="0"/>
              <a:t>Ga</a:t>
            </a:r>
            <a:endParaRPr lang="en-US" dirty="0" smtClean="0"/>
          </a:p>
          <a:p>
            <a:pPr marL="514350" indent="-514350">
              <a:buFont typeface="+mj-lt"/>
              <a:buAutoNum type="arabicPeriod"/>
            </a:pPr>
            <a:r>
              <a:rPr lang="en-US" dirty="0" smtClean="0"/>
              <a:t>P</a:t>
            </a:r>
          </a:p>
          <a:p>
            <a:pPr marL="514350" indent="-514350">
              <a:buFont typeface="+mj-lt"/>
              <a:buAutoNum type="arabicPeriod"/>
            </a:pPr>
            <a:r>
              <a:rPr lang="en-US" dirty="0" smtClean="0"/>
              <a:t>Se</a:t>
            </a:r>
          </a:p>
          <a:p>
            <a:pPr marL="514350" indent="-514350">
              <a:buFont typeface="+mj-lt"/>
              <a:buAutoNum type="arabicPeriod"/>
            </a:pPr>
            <a:r>
              <a:rPr lang="en-US" dirty="0" smtClean="0"/>
              <a:t>Br</a:t>
            </a:r>
            <a:endParaRPr lang="en-US" dirty="0"/>
          </a:p>
        </p:txBody>
      </p:sp>
      <p:pic>
        <p:nvPicPr>
          <p:cNvPr id="6146" name="Picture 2" descr="C:\Documents and Settings\Administrator\Local Settings\Temporary Internet Files\Content.IE5\ZEOJABUJ\MM900185588[1].gif"/>
          <p:cNvPicPr>
            <a:picLocks noChangeAspect="1" noChangeArrowheads="1" noCrop="1"/>
          </p:cNvPicPr>
          <p:nvPr/>
        </p:nvPicPr>
        <p:blipFill>
          <a:blip r:embed="rId2" cstate="print"/>
          <a:srcRect/>
          <a:stretch>
            <a:fillRect/>
          </a:stretch>
        </p:blipFill>
        <p:spPr bwMode="auto">
          <a:xfrm>
            <a:off x="0" y="228600"/>
            <a:ext cx="1256270" cy="762000"/>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85800"/>
          </a:xfrm>
        </p:spPr>
        <p:txBody>
          <a:bodyPr>
            <a:normAutofit fontScale="90000"/>
          </a:bodyPr>
          <a:lstStyle/>
          <a:p>
            <a:pPr algn="ctr"/>
            <a:r>
              <a:rPr lang="en-US" dirty="0" smtClean="0"/>
              <a:t>Answers</a:t>
            </a:r>
            <a:endParaRPr lang="en-US" dirty="0"/>
          </a:p>
        </p:txBody>
      </p:sp>
      <p:sp>
        <p:nvSpPr>
          <p:cNvPr id="3" name="Content Placeholder 2"/>
          <p:cNvSpPr>
            <a:spLocks noGrp="1"/>
          </p:cNvSpPr>
          <p:nvPr>
            <p:ph idx="1"/>
          </p:nvPr>
        </p:nvSpPr>
        <p:spPr>
          <a:xfrm>
            <a:off x="228600" y="1143000"/>
            <a:ext cx="8458200" cy="5181600"/>
          </a:xfrm>
        </p:spPr>
        <p:txBody>
          <a:bodyPr>
            <a:normAutofit fontScale="92500" lnSpcReduction="20000"/>
          </a:bodyPr>
          <a:lstStyle/>
          <a:p>
            <a:r>
              <a:rPr lang="en-US" dirty="0" smtClean="0"/>
              <a:t>Predict the oxidation numbers for the following elements:</a:t>
            </a:r>
          </a:p>
          <a:p>
            <a:pPr marL="514350" indent="-514350">
              <a:buFont typeface="+mj-lt"/>
              <a:buAutoNum type="arabicPeriod"/>
            </a:pPr>
            <a:r>
              <a:rPr lang="en-US" dirty="0" smtClean="0"/>
              <a:t>Al  3+</a:t>
            </a:r>
          </a:p>
          <a:p>
            <a:pPr marL="514350" indent="-514350">
              <a:buFont typeface="+mj-lt"/>
              <a:buAutoNum type="arabicPeriod"/>
            </a:pPr>
            <a:r>
              <a:rPr lang="en-US" dirty="0" smtClean="0"/>
              <a:t>N   3-</a:t>
            </a:r>
          </a:p>
          <a:p>
            <a:pPr marL="514350" indent="-514350">
              <a:buFont typeface="+mj-lt"/>
              <a:buAutoNum type="arabicPeriod"/>
            </a:pPr>
            <a:r>
              <a:rPr lang="en-US" dirty="0" err="1" smtClean="0"/>
              <a:t>Cl</a:t>
            </a:r>
            <a:r>
              <a:rPr lang="en-US" dirty="0" smtClean="0"/>
              <a:t>  1-</a:t>
            </a:r>
          </a:p>
          <a:p>
            <a:pPr marL="514350" indent="-514350">
              <a:buFont typeface="+mj-lt"/>
              <a:buAutoNum type="arabicPeriod"/>
            </a:pPr>
            <a:r>
              <a:rPr lang="en-US" dirty="0" smtClean="0"/>
              <a:t>Mg  2+</a:t>
            </a:r>
          </a:p>
          <a:p>
            <a:pPr marL="514350" indent="-514350">
              <a:buFont typeface="+mj-lt"/>
              <a:buAutoNum type="arabicPeriod"/>
            </a:pPr>
            <a:r>
              <a:rPr lang="en-US" dirty="0" smtClean="0"/>
              <a:t>S  2-</a:t>
            </a:r>
          </a:p>
          <a:p>
            <a:pPr marL="514350" indent="-514350">
              <a:buFont typeface="+mj-lt"/>
              <a:buAutoNum type="arabicPeriod"/>
            </a:pPr>
            <a:r>
              <a:rPr lang="en-US" dirty="0" smtClean="0"/>
              <a:t>Na  1+</a:t>
            </a:r>
          </a:p>
          <a:p>
            <a:pPr marL="514350" indent="-514350">
              <a:buFont typeface="+mj-lt"/>
              <a:buAutoNum type="arabicPeriod"/>
            </a:pPr>
            <a:r>
              <a:rPr lang="en-US" dirty="0" smtClean="0"/>
              <a:t>K  1+</a:t>
            </a:r>
          </a:p>
          <a:p>
            <a:pPr marL="514350" indent="-514350">
              <a:buFont typeface="+mj-lt"/>
              <a:buAutoNum type="arabicPeriod"/>
            </a:pPr>
            <a:r>
              <a:rPr lang="en-US" dirty="0" smtClean="0"/>
              <a:t>O  2-</a:t>
            </a:r>
          </a:p>
          <a:p>
            <a:pPr marL="514350" indent="-514350">
              <a:buFont typeface="+mj-lt"/>
              <a:buAutoNum type="arabicPeriod"/>
            </a:pPr>
            <a:r>
              <a:rPr lang="en-US" dirty="0" err="1" smtClean="0"/>
              <a:t>Ga</a:t>
            </a:r>
            <a:r>
              <a:rPr lang="en-US" dirty="0" smtClean="0"/>
              <a:t>  3+</a:t>
            </a:r>
          </a:p>
          <a:p>
            <a:pPr marL="514350" indent="-514350">
              <a:buFont typeface="+mj-lt"/>
              <a:buAutoNum type="arabicPeriod"/>
            </a:pPr>
            <a:r>
              <a:rPr lang="en-US" dirty="0" smtClean="0"/>
              <a:t>P  3-</a:t>
            </a:r>
          </a:p>
          <a:p>
            <a:pPr marL="514350" indent="-514350">
              <a:buFont typeface="+mj-lt"/>
              <a:buAutoNum type="arabicPeriod"/>
            </a:pPr>
            <a:r>
              <a:rPr lang="en-US" dirty="0" smtClean="0"/>
              <a:t>Se  2-</a:t>
            </a:r>
          </a:p>
          <a:p>
            <a:pPr marL="514350" indent="-514350">
              <a:buFont typeface="+mj-lt"/>
              <a:buAutoNum type="arabicPeriod"/>
            </a:pPr>
            <a:r>
              <a:rPr lang="en-US" dirty="0" smtClean="0"/>
              <a:t>Br  1-</a:t>
            </a:r>
          </a:p>
          <a:p>
            <a:endParaRPr lang="en-US" dirty="0"/>
          </a:p>
        </p:txBody>
      </p:sp>
      <p:pic>
        <p:nvPicPr>
          <p:cNvPr id="5122" name="Picture 2" descr="C:\Documents and Settings\Administrator\Local Settings\Temporary Internet Files\Content.IE5\ZEOJABUJ\MC900098039[1].wmf"/>
          <p:cNvPicPr>
            <a:picLocks noChangeAspect="1" noChangeArrowheads="1"/>
          </p:cNvPicPr>
          <p:nvPr/>
        </p:nvPicPr>
        <p:blipFill>
          <a:blip r:embed="rId2" cstate="print"/>
          <a:srcRect/>
          <a:stretch>
            <a:fillRect/>
          </a:stretch>
        </p:blipFill>
        <p:spPr bwMode="auto">
          <a:xfrm>
            <a:off x="4572000" y="2209799"/>
            <a:ext cx="2627931" cy="3022657"/>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66800"/>
          </a:xfrm>
        </p:spPr>
        <p:txBody>
          <a:bodyPr>
            <a:normAutofit fontScale="90000"/>
          </a:bodyPr>
          <a:lstStyle/>
          <a:p>
            <a:pPr algn="ctr"/>
            <a:r>
              <a:rPr lang="en-US" dirty="0" smtClean="0"/>
              <a:t>Writing Chemical Formulas For Ionic Compounds</a:t>
            </a:r>
            <a:endParaRPr lang="en-US" dirty="0"/>
          </a:p>
        </p:txBody>
      </p:sp>
      <p:sp>
        <p:nvSpPr>
          <p:cNvPr id="3" name="Content Placeholder 2"/>
          <p:cNvSpPr>
            <a:spLocks noGrp="1"/>
          </p:cNvSpPr>
          <p:nvPr>
            <p:ph idx="1"/>
          </p:nvPr>
        </p:nvSpPr>
        <p:spPr>
          <a:xfrm>
            <a:off x="457200" y="1600200"/>
            <a:ext cx="8229600" cy="4724400"/>
          </a:xfrm>
        </p:spPr>
        <p:txBody>
          <a:bodyPr/>
          <a:lstStyle/>
          <a:p>
            <a:r>
              <a:rPr lang="en-US" dirty="0" smtClean="0"/>
              <a:t>The key to writing formulas is to make the oxidation numbers add to zero, making a neutral compound.</a:t>
            </a:r>
          </a:p>
          <a:p>
            <a:r>
              <a:rPr lang="en-US" dirty="0" smtClean="0"/>
              <a:t>Example:</a:t>
            </a:r>
          </a:p>
          <a:p>
            <a:pPr lvl="1"/>
            <a:r>
              <a:rPr lang="en-US" dirty="0" smtClean="0"/>
              <a:t>Ca 2+ , located in group 2</a:t>
            </a:r>
          </a:p>
          <a:p>
            <a:pPr lvl="1"/>
            <a:r>
              <a:rPr lang="en-US" dirty="0" smtClean="0"/>
              <a:t>F 1-, located in group 17</a:t>
            </a:r>
          </a:p>
          <a:p>
            <a:pPr lvl="1"/>
            <a:endParaRPr lang="en-US" dirty="0" smtClean="0"/>
          </a:p>
          <a:p>
            <a:pPr lvl="1"/>
            <a:r>
              <a:rPr lang="en-US" dirty="0" smtClean="0"/>
              <a:t>The formula for a compound of these elements is</a:t>
            </a:r>
          </a:p>
          <a:p>
            <a:pPr lvl="1"/>
            <a:r>
              <a:rPr lang="en-US" dirty="0" smtClean="0"/>
              <a:t>CaF</a:t>
            </a:r>
            <a:r>
              <a:rPr lang="en-US" baseline="-25000" dirty="0" smtClean="0"/>
              <a:t>2</a:t>
            </a:r>
            <a:endParaRPr lang="en-US" dirty="0" smtClean="0"/>
          </a:p>
          <a:p>
            <a:pPr lvl="1">
              <a:buNone/>
            </a:pPr>
            <a:r>
              <a:rPr lang="en-US" dirty="0" smtClean="0"/>
              <a:t>    1(2+) + 2( 1-) =0</a:t>
            </a:r>
          </a:p>
          <a:p>
            <a:pPr lvl="1">
              <a:buNone/>
            </a:pPr>
            <a:r>
              <a:rPr lang="en-US" dirty="0" smtClean="0"/>
              <a:t>    The compound is neutral</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990600"/>
          </a:xfrm>
        </p:spPr>
        <p:txBody>
          <a:bodyPr>
            <a:normAutofit fontScale="90000"/>
          </a:bodyPr>
          <a:lstStyle/>
          <a:p>
            <a:pPr algn="ctr"/>
            <a:r>
              <a:rPr lang="en-US" dirty="0" smtClean="0"/>
              <a:t>Representing Compounds as Formulas</a:t>
            </a:r>
            <a:endParaRPr lang="en-US" dirty="0"/>
          </a:p>
        </p:txBody>
      </p:sp>
      <p:sp>
        <p:nvSpPr>
          <p:cNvPr id="3" name="Content Placeholder 2"/>
          <p:cNvSpPr>
            <a:spLocks noGrp="1"/>
          </p:cNvSpPr>
          <p:nvPr>
            <p:ph idx="1"/>
          </p:nvPr>
        </p:nvSpPr>
        <p:spPr/>
        <p:txBody>
          <a:bodyPr/>
          <a:lstStyle/>
          <a:p>
            <a:r>
              <a:rPr lang="en-US" dirty="0" smtClean="0"/>
              <a:t>The formula of a compound tells:</a:t>
            </a:r>
          </a:p>
          <a:p>
            <a:pPr lvl="1"/>
            <a:r>
              <a:rPr lang="en-US" dirty="0" smtClean="0"/>
              <a:t> what elements make up the compound </a:t>
            </a:r>
          </a:p>
          <a:p>
            <a:pPr lvl="1"/>
            <a:r>
              <a:rPr lang="en-US" dirty="0" smtClean="0"/>
              <a:t>and how many of each element are present in one unit of the compound</a:t>
            </a:r>
          </a:p>
          <a:p>
            <a:pPr lvl="1"/>
            <a:r>
              <a:rPr lang="en-US" dirty="0" smtClean="0"/>
              <a:t>Example : H2O  two H for each O</a:t>
            </a:r>
            <a:endParaRPr lang="en-US" dirty="0"/>
          </a:p>
        </p:txBody>
      </p:sp>
      <p:pic>
        <p:nvPicPr>
          <p:cNvPr id="3074" name="Picture 2" descr="C:\Documents and Settings\Administrator\Local Settings\Temporary Internet Files\Content.IE5\532ZI6IJ\MC900048377[1].wmf"/>
          <p:cNvPicPr>
            <a:picLocks noChangeAspect="1" noChangeArrowheads="1"/>
          </p:cNvPicPr>
          <p:nvPr/>
        </p:nvPicPr>
        <p:blipFill>
          <a:blip r:embed="rId2" cstate="print"/>
          <a:srcRect/>
          <a:stretch>
            <a:fillRect/>
          </a:stretch>
        </p:blipFill>
        <p:spPr bwMode="auto">
          <a:xfrm>
            <a:off x="6629400" y="1295400"/>
            <a:ext cx="2000707" cy="1470355"/>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66800"/>
          </a:xfrm>
        </p:spPr>
        <p:txBody>
          <a:bodyPr/>
          <a:lstStyle/>
          <a:p>
            <a:pPr algn="ctr"/>
            <a:r>
              <a:rPr lang="en-US" dirty="0" smtClean="0"/>
              <a:t>Progress Check</a:t>
            </a:r>
            <a:endParaRPr lang="en-US" dirty="0"/>
          </a:p>
        </p:txBody>
      </p:sp>
      <p:sp>
        <p:nvSpPr>
          <p:cNvPr id="3" name="Content Placeholder 2"/>
          <p:cNvSpPr>
            <a:spLocks noGrp="1"/>
          </p:cNvSpPr>
          <p:nvPr>
            <p:ph idx="1"/>
          </p:nvPr>
        </p:nvSpPr>
        <p:spPr>
          <a:xfrm>
            <a:off x="457200" y="1600200"/>
            <a:ext cx="8229600" cy="4724400"/>
          </a:xfrm>
        </p:spPr>
        <p:txBody>
          <a:bodyPr/>
          <a:lstStyle/>
          <a:p>
            <a:r>
              <a:rPr lang="en-US" dirty="0" smtClean="0"/>
              <a:t>Write formulas for the following compounds:</a:t>
            </a:r>
          </a:p>
          <a:p>
            <a:pPr marL="514350" indent="-514350">
              <a:buFont typeface="+mj-lt"/>
              <a:buAutoNum type="arabicPeriod"/>
            </a:pPr>
            <a:r>
              <a:rPr lang="en-US" dirty="0" smtClean="0"/>
              <a:t>Sodium Fluoride</a:t>
            </a:r>
          </a:p>
          <a:p>
            <a:pPr marL="514350" indent="-514350">
              <a:buFont typeface="+mj-lt"/>
              <a:buAutoNum type="arabicPeriod"/>
            </a:pPr>
            <a:r>
              <a:rPr lang="en-US" dirty="0" smtClean="0"/>
              <a:t>Potassium Chloride</a:t>
            </a:r>
          </a:p>
          <a:p>
            <a:pPr marL="514350" indent="-514350">
              <a:buFont typeface="+mj-lt"/>
              <a:buAutoNum type="arabicPeriod"/>
            </a:pPr>
            <a:r>
              <a:rPr lang="en-US" dirty="0" smtClean="0"/>
              <a:t>Rubidium bromide</a:t>
            </a:r>
          </a:p>
          <a:p>
            <a:pPr marL="514350" indent="-514350">
              <a:buFont typeface="+mj-lt"/>
              <a:buAutoNum type="arabicPeriod"/>
            </a:pPr>
            <a:r>
              <a:rPr lang="en-US" dirty="0" smtClean="0"/>
              <a:t>Sodium </a:t>
            </a:r>
            <a:r>
              <a:rPr lang="en-US" dirty="0" err="1" smtClean="0"/>
              <a:t>selenide</a:t>
            </a:r>
            <a:endParaRPr lang="en-US" dirty="0" smtClean="0"/>
          </a:p>
          <a:p>
            <a:pPr marL="514350" indent="-514350">
              <a:buFont typeface="+mj-lt"/>
              <a:buAutoNum type="arabicPeriod"/>
            </a:pPr>
            <a:r>
              <a:rPr lang="en-US" dirty="0" smtClean="0"/>
              <a:t>Potassium oxide</a:t>
            </a:r>
          </a:p>
          <a:p>
            <a:pPr marL="514350" indent="-514350">
              <a:buFont typeface="+mj-lt"/>
              <a:buAutoNum type="arabicPeriod"/>
            </a:pPr>
            <a:r>
              <a:rPr lang="en-US" dirty="0" smtClean="0"/>
              <a:t>Lithium sulfide</a:t>
            </a:r>
          </a:p>
          <a:p>
            <a:pPr marL="514350" indent="-514350">
              <a:buFont typeface="+mj-lt"/>
              <a:buAutoNum type="arabicPeriod"/>
            </a:pPr>
            <a:r>
              <a:rPr lang="en-US" dirty="0" smtClean="0"/>
              <a:t>Strontium fluoride</a:t>
            </a:r>
          </a:p>
          <a:p>
            <a:pPr marL="514350" indent="-514350">
              <a:buFont typeface="+mj-lt"/>
              <a:buAutoNum type="arabicPeriod"/>
            </a:pPr>
            <a:r>
              <a:rPr lang="en-US" dirty="0" smtClean="0"/>
              <a:t>Calcium Chloride</a:t>
            </a:r>
          </a:p>
          <a:p>
            <a:endParaRPr lang="en-US" dirty="0"/>
          </a:p>
        </p:txBody>
      </p:sp>
      <p:pic>
        <p:nvPicPr>
          <p:cNvPr id="7170" name="Picture 2" descr="C:\Documents and Settings\Administrator\Local Settings\Temporary Internet Files\Content.IE5\532ZI6IJ\MC900432601[1].png"/>
          <p:cNvPicPr>
            <a:picLocks noChangeAspect="1" noChangeArrowheads="1"/>
          </p:cNvPicPr>
          <p:nvPr/>
        </p:nvPicPr>
        <p:blipFill>
          <a:blip r:embed="rId2" cstate="print"/>
          <a:srcRect/>
          <a:stretch>
            <a:fillRect/>
          </a:stretch>
        </p:blipFill>
        <p:spPr bwMode="auto">
          <a:xfrm>
            <a:off x="6858000" y="152400"/>
            <a:ext cx="1828572" cy="1828572"/>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838200"/>
          </a:xfrm>
        </p:spPr>
        <p:txBody>
          <a:bodyPr>
            <a:normAutofit/>
          </a:bodyPr>
          <a:lstStyle/>
          <a:p>
            <a:pPr algn="ctr"/>
            <a:r>
              <a:rPr lang="en-US" dirty="0" smtClean="0"/>
              <a:t>Answers</a:t>
            </a:r>
            <a:endParaRPr lang="en-US" dirty="0"/>
          </a:p>
        </p:txBody>
      </p:sp>
      <p:sp>
        <p:nvSpPr>
          <p:cNvPr id="3" name="Content Placeholder 2"/>
          <p:cNvSpPr>
            <a:spLocks noGrp="1"/>
          </p:cNvSpPr>
          <p:nvPr>
            <p:ph idx="1"/>
          </p:nvPr>
        </p:nvSpPr>
        <p:spPr>
          <a:xfrm>
            <a:off x="457200" y="1524000"/>
            <a:ext cx="8229600" cy="4800600"/>
          </a:xfrm>
        </p:spPr>
        <p:txBody>
          <a:bodyPr/>
          <a:lstStyle/>
          <a:p>
            <a:r>
              <a:rPr lang="en-US" dirty="0" smtClean="0"/>
              <a:t>Write formulas for the following compounds:</a:t>
            </a:r>
          </a:p>
          <a:p>
            <a:pPr marL="514350" indent="-514350">
              <a:buFont typeface="+mj-lt"/>
              <a:buAutoNum type="arabicPeriod"/>
            </a:pPr>
            <a:r>
              <a:rPr lang="en-US" dirty="0" smtClean="0"/>
              <a:t>Sodium Fluoride (Na+1  F-1)   </a:t>
            </a:r>
            <a:r>
              <a:rPr lang="en-US" b="1" dirty="0" err="1" smtClean="0"/>
              <a:t>NaF</a:t>
            </a:r>
            <a:endParaRPr lang="en-US" b="1" dirty="0" smtClean="0"/>
          </a:p>
          <a:p>
            <a:pPr marL="514350" indent="-514350">
              <a:buFont typeface="+mj-lt"/>
              <a:buAutoNum type="arabicPeriod"/>
            </a:pPr>
            <a:r>
              <a:rPr lang="en-US" dirty="0" smtClean="0"/>
              <a:t>Potassium Chloride  (K+1 </a:t>
            </a:r>
            <a:r>
              <a:rPr lang="en-US" dirty="0" err="1" smtClean="0"/>
              <a:t>Cl</a:t>
            </a:r>
            <a:r>
              <a:rPr lang="en-US" dirty="0" smtClean="0"/>
              <a:t> -1)  </a:t>
            </a:r>
            <a:r>
              <a:rPr lang="en-US" b="1" dirty="0" err="1" smtClean="0"/>
              <a:t>KCl</a:t>
            </a:r>
            <a:endParaRPr lang="en-US" b="1" dirty="0" smtClean="0"/>
          </a:p>
          <a:p>
            <a:pPr marL="514350" indent="-514350">
              <a:buFont typeface="+mj-lt"/>
              <a:buAutoNum type="arabicPeriod"/>
            </a:pPr>
            <a:r>
              <a:rPr lang="en-US" dirty="0" smtClean="0"/>
              <a:t>Rubidium bromide    (Rb+1 Br-1)  </a:t>
            </a:r>
            <a:r>
              <a:rPr lang="en-US" b="1" dirty="0" err="1" smtClean="0"/>
              <a:t>RbBr</a:t>
            </a:r>
            <a:endParaRPr lang="en-US" b="1" dirty="0" smtClean="0"/>
          </a:p>
          <a:p>
            <a:pPr marL="514350" indent="-514350">
              <a:buFont typeface="+mj-lt"/>
              <a:buAutoNum type="arabicPeriod"/>
            </a:pPr>
            <a:r>
              <a:rPr lang="en-US" dirty="0" smtClean="0"/>
              <a:t>Sodium </a:t>
            </a:r>
            <a:r>
              <a:rPr lang="en-US" dirty="0" err="1" smtClean="0"/>
              <a:t>selenide</a:t>
            </a:r>
            <a:r>
              <a:rPr lang="en-US" dirty="0" smtClean="0"/>
              <a:t>        (Na +1 Se -2)  </a:t>
            </a:r>
            <a:r>
              <a:rPr lang="en-US" b="1" dirty="0" smtClean="0"/>
              <a:t>Na2Se</a:t>
            </a:r>
          </a:p>
          <a:p>
            <a:pPr marL="514350" indent="-514350">
              <a:buFont typeface="+mj-lt"/>
              <a:buAutoNum type="arabicPeriod"/>
            </a:pPr>
            <a:r>
              <a:rPr lang="en-US" dirty="0" smtClean="0"/>
              <a:t>Potassium oxide        (K+1  O-2)    </a:t>
            </a:r>
            <a:r>
              <a:rPr lang="en-US" b="1" dirty="0" smtClean="0"/>
              <a:t>K2O</a:t>
            </a:r>
          </a:p>
          <a:p>
            <a:pPr marL="514350" indent="-514350">
              <a:buFont typeface="+mj-lt"/>
              <a:buAutoNum type="arabicPeriod"/>
            </a:pPr>
            <a:r>
              <a:rPr lang="en-US" dirty="0" smtClean="0"/>
              <a:t>Lithium sulfide          (Li+1  S -2)  </a:t>
            </a:r>
            <a:r>
              <a:rPr lang="en-US" b="1" dirty="0" smtClean="0"/>
              <a:t>Li2S</a:t>
            </a:r>
          </a:p>
          <a:p>
            <a:pPr marL="514350" indent="-514350">
              <a:buFont typeface="+mj-lt"/>
              <a:buAutoNum type="arabicPeriod"/>
            </a:pPr>
            <a:r>
              <a:rPr lang="en-US" dirty="0" smtClean="0"/>
              <a:t>Strontium fluoride     (</a:t>
            </a:r>
            <a:r>
              <a:rPr lang="en-US" dirty="0" err="1" smtClean="0"/>
              <a:t>Sr</a:t>
            </a:r>
            <a:r>
              <a:rPr lang="en-US" dirty="0" smtClean="0"/>
              <a:t> 2+  F 1-)  </a:t>
            </a:r>
            <a:r>
              <a:rPr lang="en-US" b="1" dirty="0" smtClean="0"/>
              <a:t>SrF2</a:t>
            </a:r>
          </a:p>
          <a:p>
            <a:pPr marL="514350" indent="-514350">
              <a:buFont typeface="+mj-lt"/>
              <a:buAutoNum type="arabicPeriod"/>
            </a:pPr>
            <a:r>
              <a:rPr lang="en-US" dirty="0" smtClean="0"/>
              <a:t>Calcium Chloride       (Ca 2+  </a:t>
            </a:r>
            <a:r>
              <a:rPr lang="en-US" dirty="0" err="1" smtClean="0"/>
              <a:t>Cl</a:t>
            </a:r>
            <a:r>
              <a:rPr lang="en-US" dirty="0" smtClean="0"/>
              <a:t> 1-)   </a:t>
            </a:r>
            <a:r>
              <a:rPr lang="en-US" b="1" dirty="0" smtClean="0"/>
              <a:t>CaCl2</a:t>
            </a:r>
          </a:p>
          <a:p>
            <a:endParaRPr lang="en-US" dirty="0"/>
          </a:p>
        </p:txBody>
      </p:sp>
      <p:pic>
        <p:nvPicPr>
          <p:cNvPr id="8194" name="Picture 2" descr="C:\Documents and Settings\Administrator\Local Settings\Temporary Internet Files\Content.IE5\ZEOJABUJ\MC900105192[1].wmf"/>
          <p:cNvPicPr>
            <a:picLocks noChangeAspect="1" noChangeArrowheads="1"/>
          </p:cNvPicPr>
          <p:nvPr/>
        </p:nvPicPr>
        <p:blipFill>
          <a:blip r:embed="rId2" cstate="print"/>
          <a:srcRect/>
          <a:stretch>
            <a:fillRect/>
          </a:stretch>
        </p:blipFill>
        <p:spPr bwMode="auto">
          <a:xfrm>
            <a:off x="6858000" y="381000"/>
            <a:ext cx="1814170" cy="1376172"/>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382000" cy="1066800"/>
          </a:xfrm>
        </p:spPr>
        <p:txBody>
          <a:bodyPr>
            <a:normAutofit fontScale="90000"/>
          </a:bodyPr>
          <a:lstStyle/>
          <a:p>
            <a:r>
              <a:rPr lang="en-US" dirty="0" smtClean="0"/>
              <a:t>The Formation Of Ionic Compounds</a:t>
            </a:r>
            <a:endParaRPr lang="en-US" dirty="0"/>
          </a:p>
        </p:txBody>
      </p:sp>
      <p:sp>
        <p:nvSpPr>
          <p:cNvPr id="3" name="Content Placeholder 2"/>
          <p:cNvSpPr>
            <a:spLocks noGrp="1"/>
          </p:cNvSpPr>
          <p:nvPr>
            <p:ph idx="1"/>
          </p:nvPr>
        </p:nvSpPr>
        <p:spPr>
          <a:xfrm>
            <a:off x="152400" y="1524000"/>
            <a:ext cx="8763000" cy="5029200"/>
          </a:xfrm>
        </p:spPr>
        <p:txBody>
          <a:bodyPr>
            <a:normAutofit/>
          </a:bodyPr>
          <a:lstStyle/>
          <a:p>
            <a:r>
              <a:rPr lang="en-US" b="1" dirty="0" smtClean="0"/>
              <a:t>Lab Learning Objective:</a:t>
            </a:r>
            <a:r>
              <a:rPr lang="en-US" dirty="0" smtClean="0"/>
              <a:t> To model the transfer of electrons thereby achieving noble gas configurations and the formation of stable ionic compounds</a:t>
            </a:r>
          </a:p>
          <a:p>
            <a:r>
              <a:rPr lang="en-US" dirty="0" smtClean="0"/>
              <a:t>Apply what you have learned! </a:t>
            </a:r>
          </a:p>
          <a:p>
            <a:r>
              <a:rPr lang="en-US" b="1" u="sng" dirty="0" smtClean="0"/>
              <a:t>The Formation Of Ionic Compounds </a:t>
            </a:r>
            <a:r>
              <a:rPr lang="en-US" dirty="0" smtClean="0"/>
              <a:t> (</a:t>
            </a:r>
            <a:r>
              <a:rPr lang="en-US" dirty="0" err="1" smtClean="0"/>
              <a:t>MiniLab</a:t>
            </a:r>
            <a:r>
              <a:rPr lang="en-US" dirty="0" smtClean="0"/>
              <a:t> 4.2)</a:t>
            </a:r>
          </a:p>
          <a:p>
            <a:r>
              <a:rPr lang="en-US" b="1" dirty="0" smtClean="0"/>
              <a:t>Question:</a:t>
            </a:r>
            <a:r>
              <a:rPr lang="en-US" dirty="0" smtClean="0"/>
              <a:t> What other atoms give up and gain electrons (creating ions, forming ionic bonds) to form ionic compounds?</a:t>
            </a:r>
          </a:p>
          <a:p>
            <a:pPr marL="850392" lvl="1" indent="-457200">
              <a:buFont typeface="+mj-lt"/>
              <a:buAutoNum type="arabicPeriod"/>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Administrator\Local Settings\Temporary Internet Files\Content.IE5\TQ0JBJEQ\MP900390126[1].jpg"/>
          <p:cNvPicPr>
            <a:picLocks noChangeAspect="1" noChangeArrowheads="1"/>
          </p:cNvPicPr>
          <p:nvPr/>
        </p:nvPicPr>
        <p:blipFill>
          <a:blip r:embed="rId2" cstate="print"/>
          <a:srcRect/>
          <a:stretch>
            <a:fillRect/>
          </a:stretch>
        </p:blipFill>
        <p:spPr bwMode="auto">
          <a:xfrm>
            <a:off x="5791200" y="228600"/>
            <a:ext cx="3200400" cy="1901952"/>
          </a:xfrm>
          <a:prstGeom prst="rect">
            <a:avLst/>
          </a:prstGeom>
          <a:noFill/>
        </p:spPr>
      </p:pic>
      <p:sp>
        <p:nvSpPr>
          <p:cNvPr id="2" name="Title 1"/>
          <p:cNvSpPr>
            <a:spLocks noGrp="1"/>
          </p:cNvSpPr>
          <p:nvPr>
            <p:ph type="title"/>
          </p:nvPr>
        </p:nvSpPr>
        <p:spPr>
          <a:xfrm>
            <a:off x="152400" y="228600"/>
            <a:ext cx="5791200" cy="2057400"/>
          </a:xfrm>
        </p:spPr>
        <p:txBody>
          <a:bodyPr>
            <a:normAutofit/>
          </a:bodyPr>
          <a:lstStyle/>
          <a:p>
            <a:r>
              <a:rPr lang="en-US" dirty="0" smtClean="0"/>
              <a:t>How Elements Form Compounds</a:t>
            </a:r>
            <a:endParaRPr lang="en-US" dirty="0"/>
          </a:p>
        </p:txBody>
      </p:sp>
      <p:sp>
        <p:nvSpPr>
          <p:cNvPr id="3" name="Content Placeholder 2"/>
          <p:cNvSpPr>
            <a:spLocks noGrp="1"/>
          </p:cNvSpPr>
          <p:nvPr>
            <p:ph idx="1"/>
          </p:nvPr>
        </p:nvSpPr>
        <p:spPr>
          <a:xfrm>
            <a:off x="0" y="2209800"/>
            <a:ext cx="8915400" cy="4648200"/>
          </a:xfrm>
        </p:spPr>
        <p:txBody>
          <a:bodyPr>
            <a:normAutofit/>
          </a:bodyPr>
          <a:lstStyle/>
          <a:p>
            <a:r>
              <a:rPr lang="en-US" b="1" u="sng" dirty="0" smtClean="0"/>
              <a:t>Compounds:</a:t>
            </a:r>
            <a:r>
              <a:rPr lang="en-US" b="1" dirty="0" smtClean="0"/>
              <a:t> </a:t>
            </a:r>
            <a:r>
              <a:rPr lang="en-US" dirty="0" smtClean="0"/>
              <a:t>a chemical combination of two or more different elements joined together in a fixed proportion</a:t>
            </a:r>
          </a:p>
          <a:p>
            <a:pPr lvl="1"/>
            <a:r>
              <a:rPr lang="en-US" dirty="0" smtClean="0"/>
              <a:t>Collisions between particles of the atom cause reactions</a:t>
            </a:r>
          </a:p>
          <a:p>
            <a:pPr lvl="1"/>
            <a:r>
              <a:rPr lang="en-US" dirty="0" smtClean="0"/>
              <a:t>Reactions between atoms </a:t>
            </a:r>
            <a:r>
              <a:rPr lang="en-US" u="sng" dirty="0" smtClean="0"/>
              <a:t>Involve Only The Electron Cloud!</a:t>
            </a:r>
          </a:p>
          <a:p>
            <a:pPr lvl="2"/>
            <a:r>
              <a:rPr lang="en-US" b="1" dirty="0" smtClean="0"/>
              <a:t>Remember, </a:t>
            </a:r>
            <a:r>
              <a:rPr lang="en-US" dirty="0" smtClean="0"/>
              <a:t>chemical properties of elements on the periodic table repeat because the pattern of valence electrons repeat in each period</a:t>
            </a:r>
          </a:p>
          <a:p>
            <a:pPr lvl="2"/>
            <a:r>
              <a:rPr lang="en-US" b="1" u="sng" dirty="0" smtClean="0"/>
              <a:t>Valence electrons </a:t>
            </a:r>
            <a:r>
              <a:rPr lang="en-US" b="1" dirty="0" smtClean="0"/>
              <a:t>of colliding atoms react to form compounds</a:t>
            </a:r>
            <a:endParaRPr lang="en-US" dirty="0" smtClean="0"/>
          </a:p>
          <a:p>
            <a:pPr lvl="1"/>
            <a:r>
              <a:rPr lang="en-US" dirty="0" smtClean="0"/>
              <a:t>Compounds form when electrons in atoms rearrange to achieve </a:t>
            </a:r>
            <a:r>
              <a:rPr lang="en-US" u="sng" dirty="0" smtClean="0"/>
              <a:t>stable </a:t>
            </a:r>
            <a:r>
              <a:rPr lang="en-US" dirty="0" smtClean="0"/>
              <a:t>electron configurations.</a:t>
            </a:r>
          </a:p>
          <a:p>
            <a:pPr lvl="1">
              <a:buNone/>
            </a:pPr>
            <a:endParaRPr lang="en-US" u="sng"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838200"/>
          </a:xfrm>
        </p:spPr>
        <p:txBody>
          <a:bodyPr/>
          <a:lstStyle/>
          <a:p>
            <a:r>
              <a:rPr lang="en-US" dirty="0" smtClean="0"/>
              <a:t>Pre-Lab Procedure</a:t>
            </a:r>
            <a:endParaRPr lang="en-US" dirty="0"/>
          </a:p>
        </p:txBody>
      </p:sp>
      <p:sp>
        <p:nvSpPr>
          <p:cNvPr id="3" name="Content Placeholder 2"/>
          <p:cNvSpPr>
            <a:spLocks noGrp="1"/>
          </p:cNvSpPr>
          <p:nvPr>
            <p:ph idx="1"/>
          </p:nvPr>
        </p:nvSpPr>
        <p:spPr>
          <a:xfrm>
            <a:off x="304800" y="1219200"/>
            <a:ext cx="8534400" cy="5105400"/>
          </a:xfrm>
        </p:spPr>
        <p:txBody>
          <a:bodyPr>
            <a:normAutofit fontScale="92500" lnSpcReduction="10000"/>
          </a:bodyPr>
          <a:lstStyle/>
          <a:p>
            <a:pPr marL="514350" indent="-514350">
              <a:buFont typeface="+mj-lt"/>
              <a:buAutoNum type="arabicPeriod"/>
            </a:pPr>
            <a:r>
              <a:rPr lang="en-US" dirty="0" smtClean="0"/>
              <a:t>You and your lab partner must locate the following atoms on the periodic table: Li, S, Mg, O, Ca, N, Al and I.</a:t>
            </a:r>
          </a:p>
          <a:p>
            <a:pPr marL="514350" indent="-514350">
              <a:buFont typeface="+mj-lt"/>
              <a:buAutoNum type="arabicPeriod"/>
            </a:pPr>
            <a:r>
              <a:rPr lang="en-US" dirty="0" smtClean="0"/>
              <a:t>Using the information on the Periodic Table, and what you  have learned, </a:t>
            </a:r>
            <a:r>
              <a:rPr lang="en-US" b="1" dirty="0" smtClean="0"/>
              <a:t>complete the table</a:t>
            </a:r>
            <a:r>
              <a:rPr lang="en-US" dirty="0" smtClean="0"/>
              <a:t> with the Valence electrons, class of element, Lewis dot diagram, and electron configuration for the given atoms</a:t>
            </a:r>
          </a:p>
          <a:p>
            <a:pPr marL="514350" lvl="0" indent="-514350">
              <a:buFont typeface="+mj-lt"/>
              <a:buAutoNum type="arabicPeriod"/>
            </a:pPr>
            <a:r>
              <a:rPr lang="en-US" sz="2800" dirty="0" smtClean="0"/>
              <a:t>Based on what you have discovered about the atoms above, </a:t>
            </a:r>
            <a:r>
              <a:rPr lang="en-US" sz="2800" b="1" dirty="0" smtClean="0"/>
              <a:t>construct a hypothesis</a:t>
            </a:r>
            <a:r>
              <a:rPr lang="en-US" sz="2800" dirty="0" smtClean="0"/>
              <a:t> predicting which of the atoms will give up electron(s) and which will receive electron(s) when forming compounds.</a:t>
            </a:r>
            <a:endParaRPr lang="en-US" sz="2400" dirty="0" smtClean="0"/>
          </a:p>
          <a:p>
            <a:pPr lvl="1"/>
            <a:r>
              <a:rPr lang="en-US" dirty="0" smtClean="0"/>
              <a:t>REMEMBER a hypothesis is an if… then…  statement which answers the lab question</a:t>
            </a:r>
            <a:endParaRPr lang="en-US" sz="2000" dirty="0" smtClean="0"/>
          </a:p>
          <a:p>
            <a:pPr marL="514350" indent="-514350">
              <a:buFont typeface="+mj-lt"/>
              <a:buAutoNum type="arabicPeriod"/>
            </a:pPr>
            <a:r>
              <a:rPr lang="en-US" dirty="0" smtClean="0"/>
              <a:t>Have your hypothesis checked before you begin the lab.</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458200" cy="914400"/>
          </a:xfrm>
        </p:spPr>
        <p:txBody>
          <a:bodyPr>
            <a:normAutofit fontScale="90000"/>
          </a:bodyPr>
          <a:lstStyle/>
          <a:p>
            <a:r>
              <a:rPr lang="en-US" dirty="0" smtClean="0"/>
              <a:t>The Formation Of Ionic Compounds</a:t>
            </a:r>
            <a:endParaRPr lang="en-US" dirty="0"/>
          </a:p>
        </p:txBody>
      </p:sp>
      <p:sp>
        <p:nvSpPr>
          <p:cNvPr id="3" name="Content Placeholder 2"/>
          <p:cNvSpPr>
            <a:spLocks noGrp="1"/>
          </p:cNvSpPr>
          <p:nvPr>
            <p:ph idx="1"/>
          </p:nvPr>
        </p:nvSpPr>
        <p:spPr>
          <a:xfrm>
            <a:off x="457200" y="1524000"/>
            <a:ext cx="8229600" cy="4800600"/>
          </a:xfrm>
        </p:spPr>
        <p:txBody>
          <a:bodyPr>
            <a:normAutofit lnSpcReduction="10000"/>
          </a:bodyPr>
          <a:lstStyle/>
          <a:p>
            <a:r>
              <a:rPr lang="en-US" b="1" dirty="0" smtClean="0"/>
              <a:t>Learning Objectives: </a:t>
            </a:r>
          </a:p>
          <a:p>
            <a:pPr lvl="1"/>
            <a:r>
              <a:rPr lang="en-US" dirty="0" smtClean="0"/>
              <a:t>To model the transfer of electrons thereby achieving noble gas configurations and the formation of stable ionic compounds</a:t>
            </a:r>
          </a:p>
          <a:p>
            <a:pPr lvl="1"/>
            <a:r>
              <a:rPr lang="en-US" dirty="0" smtClean="0"/>
              <a:t>To name ionic compounds</a:t>
            </a:r>
          </a:p>
          <a:p>
            <a:pPr lvl="1"/>
            <a:r>
              <a:rPr lang="en-US" dirty="0" smtClean="0"/>
              <a:t>To identify formulas of ionic compounds</a:t>
            </a:r>
          </a:p>
          <a:p>
            <a:pPr lvl="1"/>
            <a:r>
              <a:rPr lang="en-US" dirty="0" smtClean="0"/>
              <a:t>Identify a pattern which can be used to predict which atoms will form Ionic compounds</a:t>
            </a:r>
          </a:p>
          <a:p>
            <a:pPr lvl="1"/>
            <a:endParaRPr lang="en-US" dirty="0" smtClean="0"/>
          </a:p>
          <a:p>
            <a:r>
              <a:rPr lang="en-US" dirty="0" smtClean="0"/>
              <a:t>Follow the Lab instructions to complete your investigation.</a:t>
            </a:r>
          </a:p>
          <a:p>
            <a:r>
              <a:rPr lang="en-US" dirty="0" smtClean="0"/>
              <a:t>Prepare for  a poster presentation</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19912"/>
          </a:xfrm>
        </p:spPr>
        <p:txBody>
          <a:bodyPr/>
          <a:lstStyle/>
          <a:p>
            <a:r>
              <a:rPr lang="en-US" dirty="0" smtClean="0"/>
              <a:t>Polyatomic Ions</a:t>
            </a:r>
            <a:endParaRPr lang="en-US" dirty="0"/>
          </a:p>
        </p:txBody>
      </p:sp>
      <p:sp>
        <p:nvSpPr>
          <p:cNvPr id="3" name="Content Placeholder 2"/>
          <p:cNvSpPr>
            <a:spLocks noGrp="1"/>
          </p:cNvSpPr>
          <p:nvPr>
            <p:ph idx="1"/>
          </p:nvPr>
        </p:nvSpPr>
        <p:spPr>
          <a:xfrm>
            <a:off x="457200" y="1752600"/>
            <a:ext cx="8229600" cy="4572000"/>
          </a:xfrm>
        </p:spPr>
        <p:txBody>
          <a:bodyPr>
            <a:normAutofit/>
          </a:bodyPr>
          <a:lstStyle/>
          <a:p>
            <a:r>
              <a:rPr lang="en-US" dirty="0" smtClean="0"/>
              <a:t>Some Ions are formed by more than one or two types of atoms</a:t>
            </a:r>
          </a:p>
          <a:p>
            <a:pPr lvl="1"/>
            <a:r>
              <a:rPr lang="en-US" dirty="0" smtClean="0"/>
              <a:t>They are called polyatomic ions</a:t>
            </a:r>
          </a:p>
          <a:p>
            <a:r>
              <a:rPr lang="en-US" dirty="0" smtClean="0"/>
              <a:t>Some of these are very common, so recognizing them will be very helpful to you.</a:t>
            </a:r>
          </a:p>
          <a:p>
            <a:r>
              <a:rPr lang="en-US" dirty="0" smtClean="0"/>
              <a:t>Let’s look at some</a:t>
            </a:r>
          </a:p>
          <a:p>
            <a:pPr lvl="1"/>
            <a:r>
              <a:rPr lang="en-US" dirty="0" smtClean="0"/>
              <a:t>Some do not follow simple naming rules, often because they were named before rules for naming were written</a:t>
            </a:r>
          </a:p>
          <a:p>
            <a:pPr lvl="2"/>
            <a:r>
              <a:rPr lang="en-US" dirty="0" smtClean="0"/>
              <a:t>These we need to use a reference sheet for, or memorize!</a:t>
            </a:r>
          </a:p>
          <a:p>
            <a:pPr lvl="2"/>
            <a:r>
              <a:rPr lang="en-US" dirty="0" smtClean="0"/>
              <a:t>Use your reference sheets to help name complex polyatomic ionic compounds</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609600"/>
          </a:xfrm>
        </p:spPr>
        <p:txBody>
          <a:bodyPr>
            <a:noAutofit/>
          </a:bodyPr>
          <a:lstStyle/>
          <a:p>
            <a:pPr algn="ctr"/>
            <a:r>
              <a:rPr lang="en-US" sz="3600" dirty="0" smtClean="0"/>
              <a:t>Conventions for Naming Polyatomic Ionic Compounds When Given the Formula</a:t>
            </a:r>
            <a:endParaRPr lang="en-US" sz="3600" dirty="0"/>
          </a:p>
        </p:txBody>
      </p:sp>
      <p:sp>
        <p:nvSpPr>
          <p:cNvPr id="3" name="Content Placeholder 2"/>
          <p:cNvSpPr>
            <a:spLocks noGrp="1"/>
          </p:cNvSpPr>
          <p:nvPr>
            <p:ph idx="1"/>
          </p:nvPr>
        </p:nvSpPr>
        <p:spPr>
          <a:xfrm>
            <a:off x="457200" y="990600"/>
            <a:ext cx="8229600" cy="5334000"/>
          </a:xfrm>
        </p:spPr>
        <p:txBody>
          <a:bodyPr>
            <a:normAutofit fontScale="70000" lnSpcReduction="20000"/>
          </a:bodyPr>
          <a:lstStyle/>
          <a:p>
            <a:r>
              <a:rPr lang="en-US" dirty="0" smtClean="0"/>
              <a:t>Steps</a:t>
            </a:r>
          </a:p>
          <a:p>
            <a:pPr marL="850392" lvl="1" indent="-457200">
              <a:buFont typeface="+mj-lt"/>
              <a:buAutoNum type="arabicPeriod"/>
            </a:pPr>
            <a:r>
              <a:rPr lang="en-US" dirty="0" smtClean="0"/>
              <a:t>Name positive ion (</a:t>
            </a:r>
            <a:r>
              <a:rPr lang="en-US" dirty="0" err="1" smtClean="0"/>
              <a:t>cation</a:t>
            </a:r>
            <a:r>
              <a:rPr lang="en-US" dirty="0" smtClean="0"/>
              <a:t>) first, then negative ion (anion) second. </a:t>
            </a:r>
          </a:p>
          <a:p>
            <a:pPr marL="1124712" lvl="2" indent="-457200">
              <a:buFont typeface="+mj-lt"/>
              <a:buAutoNum type="alphaUcPeriod"/>
            </a:pPr>
            <a:r>
              <a:rPr lang="en-US" dirty="0" smtClean="0"/>
              <a:t>If one of these ions has more than 1 atom in it, look up the name on the chart</a:t>
            </a:r>
          </a:p>
          <a:p>
            <a:pPr marL="1456182" lvl="3" indent="-514350">
              <a:buFont typeface="+mj-lt"/>
              <a:buAutoNum type="romanLcPeriod"/>
            </a:pPr>
            <a:r>
              <a:rPr lang="en-US" dirty="0" smtClean="0"/>
              <a:t>You should plan on memorizing the ones I have starred!</a:t>
            </a:r>
          </a:p>
          <a:p>
            <a:pPr marL="907542" lvl="1" indent="-514350">
              <a:buFont typeface="+mj-lt"/>
              <a:buAutoNum type="arabicPeriod"/>
            </a:pPr>
            <a:r>
              <a:rPr lang="en-US" dirty="0" smtClean="0"/>
              <a:t>Determine if you need a Roman numeral in the name</a:t>
            </a:r>
          </a:p>
          <a:p>
            <a:pPr marL="1181862" lvl="2" indent="-514350">
              <a:buFont typeface="+mj-lt"/>
              <a:buAutoNum type="alphaUcPeriod"/>
            </a:pPr>
            <a:r>
              <a:rPr lang="en-US" dirty="0" smtClean="0"/>
              <a:t>If </a:t>
            </a:r>
            <a:r>
              <a:rPr lang="en-US" dirty="0" err="1" smtClean="0"/>
              <a:t>cation</a:t>
            </a:r>
            <a:r>
              <a:rPr lang="en-US" dirty="0" smtClean="0"/>
              <a:t> is NOT a transition metal, then NO Roman numeral</a:t>
            </a:r>
          </a:p>
          <a:p>
            <a:pPr marL="1181862" lvl="2" indent="-514350">
              <a:buFont typeface="+mj-lt"/>
              <a:buAutoNum type="alphaUcPeriod"/>
            </a:pPr>
            <a:r>
              <a:rPr lang="en-US" dirty="0" smtClean="0"/>
              <a:t>If the </a:t>
            </a:r>
            <a:r>
              <a:rPr lang="en-US" dirty="0" err="1" smtClean="0"/>
              <a:t>cation</a:t>
            </a:r>
            <a:r>
              <a:rPr lang="en-US" dirty="0" smtClean="0"/>
              <a:t> is a transition metal then see if it can have more than 1 oxidation number, </a:t>
            </a:r>
            <a:r>
              <a:rPr lang="en-US" b="1" dirty="0" smtClean="0"/>
              <a:t>if not </a:t>
            </a:r>
            <a:r>
              <a:rPr lang="en-US" dirty="0" smtClean="0"/>
              <a:t>then go to step 4</a:t>
            </a:r>
          </a:p>
          <a:p>
            <a:pPr marL="1181862" lvl="2" indent="-514350">
              <a:buFont typeface="+mj-lt"/>
              <a:buAutoNum type="alphaUcPeriod"/>
            </a:pPr>
            <a:r>
              <a:rPr lang="en-US" dirty="0" smtClean="0"/>
              <a:t>If yes then go to step 3</a:t>
            </a:r>
          </a:p>
          <a:p>
            <a:pPr marL="907542" lvl="1" indent="-514350">
              <a:buFont typeface="+mj-lt"/>
              <a:buAutoNum type="arabicPeriod"/>
            </a:pPr>
            <a:r>
              <a:rPr lang="en-US" dirty="0" smtClean="0"/>
              <a:t>Determining the Roman numeral, usually the number of anions = the charge on the </a:t>
            </a:r>
            <a:r>
              <a:rPr lang="en-US" dirty="0" err="1" smtClean="0"/>
              <a:t>cation</a:t>
            </a:r>
            <a:r>
              <a:rPr lang="en-US" dirty="0" smtClean="0"/>
              <a:t> and the number of </a:t>
            </a:r>
            <a:r>
              <a:rPr lang="en-US" dirty="0" err="1" smtClean="0"/>
              <a:t>cations</a:t>
            </a:r>
            <a:r>
              <a:rPr lang="en-US" dirty="0" smtClean="0"/>
              <a:t> =anions. </a:t>
            </a:r>
          </a:p>
          <a:p>
            <a:pPr marL="1181862" lvl="2" indent="-514350">
              <a:buFont typeface="+mj-lt"/>
              <a:buAutoNum type="arabicPeriod"/>
            </a:pPr>
            <a:r>
              <a:rPr lang="en-US" dirty="0" smtClean="0"/>
              <a:t>Example: Fe2[SO4}3</a:t>
            </a:r>
          </a:p>
          <a:p>
            <a:pPr marL="1456182" lvl="3" indent="-514350">
              <a:buFont typeface="+mj-lt"/>
              <a:buAutoNum type="arabicPeriod"/>
            </a:pPr>
            <a:r>
              <a:rPr lang="en-US" dirty="0" smtClean="0"/>
              <a:t>There are three SO4 sulfate ions  -- charge of 2-= 6 -</a:t>
            </a:r>
          </a:p>
          <a:p>
            <a:pPr marL="1456182" lvl="3" indent="-514350">
              <a:buFont typeface="+mj-lt"/>
              <a:buAutoNum type="arabicPeriod"/>
            </a:pPr>
            <a:r>
              <a:rPr lang="en-US" dirty="0" smtClean="0"/>
              <a:t>There are two Fe atoms – charge of ? = must total 6	</a:t>
            </a:r>
          </a:p>
          <a:p>
            <a:pPr marL="1730502" lvl="4" indent="-514350">
              <a:buFont typeface="+mj-lt"/>
              <a:buAutoNum type="arabicPeriod"/>
            </a:pPr>
            <a:r>
              <a:rPr lang="en-US" dirty="0" smtClean="0"/>
              <a:t>Fe has to be 3+ so use Roman Numeral III</a:t>
            </a:r>
            <a:r>
              <a:rPr lang="en-US" dirty="0" smtClean="0">
                <a:sym typeface="Wingdings" pitchFamily="2" charset="2"/>
              </a:rPr>
              <a:t> Fe(III)</a:t>
            </a:r>
          </a:p>
          <a:p>
            <a:pPr marL="1730502" lvl="4" indent="-514350">
              <a:buFont typeface="+mj-lt"/>
              <a:buAutoNum type="arabicPeriod"/>
            </a:pPr>
            <a:r>
              <a:rPr lang="en-US" dirty="0" smtClean="0">
                <a:sym typeface="Wingdings" pitchFamily="2" charset="2"/>
              </a:rPr>
              <a:t>Name is Iron (III) sulfate!</a:t>
            </a:r>
          </a:p>
          <a:p>
            <a:pPr marL="907542" lvl="1" indent="-514350">
              <a:buFont typeface="+mj-lt"/>
              <a:buAutoNum type="arabicPeriod"/>
            </a:pPr>
            <a:r>
              <a:rPr lang="en-US" dirty="0" smtClean="0">
                <a:sym typeface="Wingdings" pitchFamily="2" charset="2"/>
              </a:rPr>
              <a:t>Check to see that the sum of oxidation numbers= 0</a:t>
            </a:r>
          </a:p>
          <a:p>
            <a:pPr marL="1181862" lvl="2" indent="-514350">
              <a:buFont typeface="+mj-lt"/>
              <a:buAutoNum type="arabicPeriod"/>
            </a:pPr>
            <a:r>
              <a:rPr lang="en-US" dirty="0" smtClean="0">
                <a:sym typeface="Wingdings" pitchFamily="2" charset="2"/>
              </a:rPr>
              <a:t>If yes then correct!</a:t>
            </a:r>
          </a:p>
          <a:p>
            <a:pPr marL="1456182" lvl="3" indent="-514350">
              <a:buFont typeface="+mj-lt"/>
              <a:buAutoNum type="arabicPeriod"/>
            </a:pPr>
            <a:r>
              <a:rPr lang="en-US" dirty="0" smtClean="0">
                <a:sym typeface="Wingdings" pitchFamily="2" charset="2"/>
              </a:rPr>
              <a:t>Example :</a:t>
            </a:r>
          </a:p>
          <a:p>
            <a:pPr marL="1730502" lvl="4" indent="-514350">
              <a:buFont typeface="+mj-lt"/>
              <a:buAutoNum type="arabicPeriod"/>
            </a:pPr>
            <a:r>
              <a:rPr lang="en-US" dirty="0" smtClean="0">
                <a:sym typeface="Wingdings" pitchFamily="2" charset="2"/>
              </a:rPr>
              <a:t>3, SO4 ions = 3 x 2- = 6-</a:t>
            </a:r>
          </a:p>
          <a:p>
            <a:pPr marL="1730502" lvl="4" indent="-514350">
              <a:buFont typeface="+mj-lt"/>
              <a:buAutoNum type="arabicPeriod"/>
            </a:pPr>
            <a:r>
              <a:rPr lang="en-US" dirty="0" smtClean="0">
                <a:sym typeface="Wingdings" pitchFamily="2" charset="2"/>
              </a:rPr>
              <a:t>2 Fe(III) ions = 2 x 3+ = 6+</a:t>
            </a:r>
          </a:p>
          <a:p>
            <a:pPr marL="1730502" lvl="4" indent="-514350">
              <a:buFont typeface="+mj-lt"/>
              <a:buAutoNum type="arabicPeriod"/>
            </a:pPr>
            <a:r>
              <a:rPr lang="en-US" dirty="0" smtClean="0">
                <a:sym typeface="Wingdings" pitchFamily="2" charset="2"/>
              </a:rPr>
              <a:t>6- + 6+ = 0  !!!!!</a:t>
            </a:r>
            <a:endParaRPr lang="en-US"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ormAutofit fontScale="90000"/>
          </a:bodyPr>
          <a:lstStyle/>
          <a:p>
            <a:pPr algn="ctr"/>
            <a:r>
              <a:rPr lang="en-US" dirty="0" smtClean="0"/>
              <a:t>Let’s Try Another One</a:t>
            </a:r>
            <a:endParaRPr lang="en-US" dirty="0"/>
          </a:p>
        </p:txBody>
      </p:sp>
      <p:sp>
        <p:nvSpPr>
          <p:cNvPr id="3" name="Content Placeholder 2"/>
          <p:cNvSpPr>
            <a:spLocks noGrp="1"/>
          </p:cNvSpPr>
          <p:nvPr>
            <p:ph idx="1"/>
          </p:nvPr>
        </p:nvSpPr>
        <p:spPr>
          <a:xfrm>
            <a:off x="457200" y="1219200"/>
            <a:ext cx="8229600" cy="5105400"/>
          </a:xfrm>
        </p:spPr>
        <p:txBody>
          <a:bodyPr>
            <a:normAutofit fontScale="92500" lnSpcReduction="10000"/>
          </a:bodyPr>
          <a:lstStyle/>
          <a:p>
            <a:r>
              <a:rPr lang="en-US" dirty="0" smtClean="0"/>
              <a:t>NH4Cl</a:t>
            </a:r>
          </a:p>
          <a:p>
            <a:r>
              <a:rPr lang="en-US" dirty="0" smtClean="0"/>
              <a:t>Look at your list of common polyatomic ions, do you see any here?</a:t>
            </a:r>
          </a:p>
          <a:p>
            <a:pPr lvl="1"/>
            <a:r>
              <a:rPr lang="en-US" dirty="0" smtClean="0"/>
              <a:t>Yes NH4 is ammonium it is a </a:t>
            </a:r>
            <a:r>
              <a:rPr lang="en-US" dirty="0" err="1" smtClean="0"/>
              <a:t>cation</a:t>
            </a:r>
            <a:r>
              <a:rPr lang="en-US" dirty="0" smtClean="0"/>
              <a:t> – 1+</a:t>
            </a:r>
          </a:p>
          <a:p>
            <a:r>
              <a:rPr lang="en-US" dirty="0" smtClean="0"/>
              <a:t>Follow step 1---</a:t>
            </a:r>
          </a:p>
          <a:p>
            <a:pPr lvl="1"/>
            <a:r>
              <a:rPr lang="en-US" dirty="0" smtClean="0"/>
              <a:t>Ammonium is the first part of the name</a:t>
            </a:r>
          </a:p>
          <a:p>
            <a:pPr lvl="1"/>
            <a:r>
              <a:rPr lang="en-US" dirty="0" smtClean="0"/>
              <a:t>Chlorine is the second atom, the anion- 1-, becomes chloride (just like before)</a:t>
            </a:r>
          </a:p>
          <a:p>
            <a:pPr lvl="1"/>
            <a:r>
              <a:rPr lang="en-US" dirty="0" smtClean="0"/>
              <a:t>So far we have ammonium chloride</a:t>
            </a:r>
          </a:p>
          <a:p>
            <a:r>
              <a:rPr lang="en-US" dirty="0" smtClean="0"/>
              <a:t>Follow step 2---</a:t>
            </a:r>
          </a:p>
          <a:p>
            <a:pPr lvl="1"/>
            <a:r>
              <a:rPr lang="en-US" dirty="0" smtClean="0"/>
              <a:t>Is ammonium a transition metal? No!</a:t>
            </a:r>
          </a:p>
          <a:p>
            <a:r>
              <a:rPr lang="en-US" dirty="0" smtClean="0"/>
              <a:t>Follow step 4 </a:t>
            </a:r>
          </a:p>
          <a:p>
            <a:pPr lvl="1"/>
            <a:r>
              <a:rPr lang="en-US" dirty="0" smtClean="0"/>
              <a:t>1+ + 1- = 0  correct!   </a:t>
            </a:r>
            <a:r>
              <a:rPr lang="en-US" dirty="0" smtClean="0">
                <a:sym typeface="Wingdings" pitchFamily="2" charset="2"/>
              </a:rPr>
              <a:t> </a:t>
            </a:r>
            <a:r>
              <a:rPr lang="en-US" dirty="0" smtClean="0"/>
              <a:t>ammonium chloride</a:t>
            </a:r>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 you try it alone!</a:t>
            </a:r>
            <a:endParaRPr lang="en-US" dirty="0"/>
          </a:p>
        </p:txBody>
      </p:sp>
      <p:sp>
        <p:nvSpPr>
          <p:cNvPr id="3" name="Content Placeholder 2"/>
          <p:cNvSpPr>
            <a:spLocks noGrp="1"/>
          </p:cNvSpPr>
          <p:nvPr>
            <p:ph idx="1"/>
          </p:nvPr>
        </p:nvSpPr>
        <p:spPr/>
        <p:txBody>
          <a:bodyPr/>
          <a:lstStyle/>
          <a:p>
            <a:r>
              <a:rPr lang="en-US" dirty="0" smtClean="0"/>
              <a:t>Name the following :</a:t>
            </a:r>
          </a:p>
          <a:p>
            <a:pPr lvl="1"/>
            <a:r>
              <a:rPr lang="en-US" dirty="0" smtClean="0"/>
              <a:t>Fe(NO3)3</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96112"/>
          </a:xfrm>
        </p:spPr>
        <p:txBody>
          <a:bodyPr/>
          <a:lstStyle/>
          <a:p>
            <a:pPr algn="ctr"/>
            <a:r>
              <a:rPr lang="en-US" dirty="0" smtClean="0"/>
              <a:t>Solution</a:t>
            </a:r>
            <a:endParaRPr lang="en-US" dirty="0"/>
          </a:p>
        </p:txBody>
      </p:sp>
      <p:sp>
        <p:nvSpPr>
          <p:cNvPr id="3" name="Content Placeholder 2"/>
          <p:cNvSpPr>
            <a:spLocks noGrp="1"/>
          </p:cNvSpPr>
          <p:nvPr>
            <p:ph idx="1"/>
          </p:nvPr>
        </p:nvSpPr>
        <p:spPr>
          <a:xfrm>
            <a:off x="457200" y="1676400"/>
            <a:ext cx="8229600" cy="4648200"/>
          </a:xfrm>
        </p:spPr>
        <p:txBody>
          <a:bodyPr/>
          <a:lstStyle/>
          <a:p>
            <a:r>
              <a:rPr lang="en-US" dirty="0" smtClean="0"/>
              <a:t>Iron(III)nitrate</a:t>
            </a:r>
          </a:p>
          <a:p>
            <a:pPr lvl="1"/>
            <a:r>
              <a:rPr lang="en-US" dirty="0" smtClean="0"/>
              <a:t>Iron </a:t>
            </a:r>
            <a:r>
              <a:rPr lang="en-US" dirty="0" smtClean="0">
                <a:sym typeface="Wingdings" pitchFamily="2" charset="2"/>
              </a:rPr>
              <a:t> </a:t>
            </a:r>
            <a:r>
              <a:rPr lang="en-US" dirty="0" err="1" smtClean="0">
                <a:sym typeface="Wingdings" pitchFamily="2" charset="2"/>
              </a:rPr>
              <a:t>cation</a:t>
            </a:r>
            <a:r>
              <a:rPr lang="en-US" dirty="0" smtClean="0">
                <a:sym typeface="Wingdings" pitchFamily="2" charset="2"/>
              </a:rPr>
              <a:t> = 2+ or 3+</a:t>
            </a:r>
          </a:p>
          <a:p>
            <a:pPr lvl="1"/>
            <a:r>
              <a:rPr lang="en-US" dirty="0" smtClean="0">
                <a:sym typeface="Wingdings" pitchFamily="2" charset="2"/>
              </a:rPr>
              <a:t>NO3  nitrate = 1-</a:t>
            </a:r>
          </a:p>
          <a:p>
            <a:r>
              <a:rPr lang="en-US" dirty="0" smtClean="0">
                <a:sym typeface="Wingdings" pitchFamily="2" charset="2"/>
              </a:rPr>
              <a:t>Three anions, so the charge needs to be 3+ so Roman numeral is III</a:t>
            </a:r>
          </a:p>
          <a:p>
            <a:r>
              <a:rPr lang="en-US" dirty="0" smtClean="0">
                <a:sym typeface="Wingdings" pitchFamily="2" charset="2"/>
              </a:rPr>
              <a:t>Check</a:t>
            </a:r>
          </a:p>
          <a:p>
            <a:pPr lvl="1"/>
            <a:r>
              <a:rPr lang="en-US" dirty="0" smtClean="0">
                <a:sym typeface="Wingdings" pitchFamily="2" charset="2"/>
              </a:rPr>
              <a:t>1 Fe(III) has charge of 3+</a:t>
            </a:r>
          </a:p>
          <a:p>
            <a:pPr lvl="1"/>
            <a:r>
              <a:rPr lang="en-US" dirty="0" smtClean="0">
                <a:sym typeface="Wingdings" pitchFamily="2" charset="2"/>
              </a:rPr>
              <a:t>3 </a:t>
            </a:r>
            <a:r>
              <a:rPr lang="en-US" smtClean="0">
                <a:sym typeface="Wingdings" pitchFamily="2" charset="2"/>
              </a:rPr>
              <a:t>NO3 ions have </a:t>
            </a:r>
            <a:r>
              <a:rPr lang="en-US" dirty="0" smtClean="0">
                <a:sym typeface="Wingdings" pitchFamily="2" charset="2"/>
              </a:rPr>
              <a:t>a charge of 3 x 1- = 3-</a:t>
            </a:r>
          </a:p>
          <a:p>
            <a:pPr lvl="1"/>
            <a:r>
              <a:rPr lang="en-US" dirty="0" smtClean="0">
                <a:sym typeface="Wingdings" pitchFamily="2" charset="2"/>
              </a:rPr>
              <a:t>3+ + 3- = 0 correct!  </a:t>
            </a:r>
            <a:r>
              <a:rPr lang="en-US" dirty="0" smtClean="0"/>
              <a:t>Iron(III)nitrate</a:t>
            </a:r>
          </a:p>
          <a:p>
            <a:pPr lvl="1"/>
            <a:endParaRPr lang="en-US" dirty="0" smtClean="0">
              <a:sym typeface="Wingdings" pitchFamily="2" charset="2"/>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Try Another</a:t>
            </a:r>
            <a:endParaRPr lang="en-US" dirty="0"/>
          </a:p>
        </p:txBody>
      </p:sp>
      <p:sp>
        <p:nvSpPr>
          <p:cNvPr id="3" name="Content Placeholder 2"/>
          <p:cNvSpPr>
            <a:spLocks noGrp="1"/>
          </p:cNvSpPr>
          <p:nvPr>
            <p:ph idx="1"/>
          </p:nvPr>
        </p:nvSpPr>
        <p:spPr/>
        <p:txBody>
          <a:bodyPr/>
          <a:lstStyle/>
          <a:p>
            <a:r>
              <a:rPr lang="en-US" dirty="0" smtClean="0"/>
              <a:t>Al(CN)3</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sp>
        <p:nvSpPr>
          <p:cNvPr id="3" name="Content Placeholder 2"/>
          <p:cNvSpPr>
            <a:spLocks noGrp="1"/>
          </p:cNvSpPr>
          <p:nvPr>
            <p:ph idx="1"/>
          </p:nvPr>
        </p:nvSpPr>
        <p:spPr/>
        <p:txBody>
          <a:bodyPr/>
          <a:lstStyle/>
          <a:p>
            <a:r>
              <a:rPr lang="en-US" dirty="0" smtClean="0"/>
              <a:t>Al(CN)3</a:t>
            </a:r>
          </a:p>
          <a:p>
            <a:pPr lvl="1"/>
            <a:r>
              <a:rPr lang="en-US" dirty="0" smtClean="0"/>
              <a:t>Aluminum Cyanide</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38200"/>
          </a:xfrm>
        </p:spPr>
        <p:txBody>
          <a:bodyPr/>
          <a:lstStyle/>
          <a:p>
            <a:r>
              <a:rPr lang="en-US" dirty="0" smtClean="0"/>
              <a:t>Establishing Stable Octets</a:t>
            </a:r>
            <a:endParaRPr lang="en-US" dirty="0"/>
          </a:p>
        </p:txBody>
      </p:sp>
      <p:sp>
        <p:nvSpPr>
          <p:cNvPr id="3" name="Content Placeholder 2"/>
          <p:cNvSpPr>
            <a:spLocks noGrp="1"/>
          </p:cNvSpPr>
          <p:nvPr>
            <p:ph idx="1"/>
          </p:nvPr>
        </p:nvSpPr>
        <p:spPr>
          <a:xfrm>
            <a:off x="0" y="1676400"/>
            <a:ext cx="8686800" cy="4648200"/>
          </a:xfrm>
        </p:spPr>
        <p:txBody>
          <a:bodyPr/>
          <a:lstStyle/>
          <a:p>
            <a:r>
              <a:rPr lang="en-US" dirty="0" smtClean="0"/>
              <a:t>2 Options</a:t>
            </a:r>
          </a:p>
          <a:p>
            <a:pPr marL="850392" lvl="1" indent="-457200">
              <a:buFont typeface="+mj-lt"/>
              <a:buAutoNum type="arabicPeriod"/>
            </a:pPr>
            <a:r>
              <a:rPr lang="en-US" dirty="0" smtClean="0"/>
              <a:t>Transfer of electrons between atoms – Form Ionic Bonds</a:t>
            </a:r>
          </a:p>
          <a:p>
            <a:pPr marL="850392" lvl="1" indent="-457200">
              <a:buFont typeface="+mj-lt"/>
              <a:buAutoNum type="arabicPeriod"/>
            </a:pPr>
            <a:r>
              <a:rPr lang="en-US" dirty="0" smtClean="0"/>
              <a:t>Sharing electrons between atoms</a:t>
            </a:r>
          </a:p>
          <a:p>
            <a:pPr marL="850392" lvl="1" indent="-457200">
              <a:buNone/>
            </a:pPr>
            <a:endParaRPr lang="en-US" dirty="0" smtClean="0"/>
          </a:p>
          <a:p>
            <a:pPr marL="850392" lvl="1" indent="-457200">
              <a:buFont typeface="+mj-lt"/>
              <a:buAutoNum type="arabicPeriod"/>
            </a:pPr>
            <a:endParaRPr lang="en-US" dirty="0"/>
          </a:p>
        </p:txBody>
      </p:sp>
      <p:pic>
        <p:nvPicPr>
          <p:cNvPr id="9218" name="Picture 2" descr="C:\Documents and Settings\Administrator\Local Settings\Temporary Internet Files\Content.IE5\FAIZUW3W\MC900141187[1].wmf"/>
          <p:cNvPicPr>
            <a:picLocks noChangeAspect="1" noChangeArrowheads="1"/>
          </p:cNvPicPr>
          <p:nvPr/>
        </p:nvPicPr>
        <p:blipFill>
          <a:blip r:embed="rId2" cstate="print"/>
          <a:srcRect/>
          <a:stretch>
            <a:fillRect/>
          </a:stretch>
        </p:blipFill>
        <p:spPr bwMode="auto">
          <a:xfrm>
            <a:off x="1905000" y="3429000"/>
            <a:ext cx="3267761" cy="2894658"/>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91312"/>
          </a:xfrm>
        </p:spPr>
        <p:txBody>
          <a:bodyPr>
            <a:normAutofit fontScale="90000"/>
          </a:bodyPr>
          <a:lstStyle/>
          <a:p>
            <a:pPr algn="ctr"/>
            <a:r>
              <a:rPr lang="en-US" dirty="0" smtClean="0"/>
              <a:t>Chemical Stability</a:t>
            </a:r>
            <a:endParaRPr lang="en-US" dirty="0"/>
          </a:p>
        </p:txBody>
      </p:sp>
      <p:sp>
        <p:nvSpPr>
          <p:cNvPr id="3" name="Content Placeholder 2"/>
          <p:cNvSpPr>
            <a:spLocks noGrp="1"/>
          </p:cNvSpPr>
          <p:nvPr>
            <p:ph sz="half" idx="1"/>
          </p:nvPr>
        </p:nvSpPr>
        <p:spPr>
          <a:xfrm>
            <a:off x="457200" y="1295400"/>
            <a:ext cx="6172200" cy="5059525"/>
          </a:xfrm>
        </p:spPr>
        <p:txBody>
          <a:bodyPr>
            <a:normAutofit lnSpcReduction="10000"/>
          </a:bodyPr>
          <a:lstStyle/>
          <a:p>
            <a:r>
              <a:rPr lang="en-US" b="1" dirty="0" smtClean="0"/>
              <a:t>Nobel Gasses: </a:t>
            </a:r>
            <a:r>
              <a:rPr lang="en-US" dirty="0" smtClean="0"/>
              <a:t>they are almost completely un-reactive</a:t>
            </a:r>
          </a:p>
          <a:p>
            <a:pPr lvl="1"/>
            <a:r>
              <a:rPr lang="en-US" dirty="0" smtClean="0"/>
              <a:t>None of these have ever been found naturally in the environment as a compound.</a:t>
            </a:r>
            <a:endParaRPr lang="en-US" b="1" u="sng" dirty="0" smtClean="0"/>
          </a:p>
          <a:p>
            <a:pPr lvl="1"/>
            <a:r>
              <a:rPr lang="en-US" dirty="0" smtClean="0"/>
              <a:t>They are extremely un-reactive or </a:t>
            </a:r>
            <a:r>
              <a:rPr lang="en-US" b="1" u="sng" dirty="0" smtClean="0"/>
              <a:t>stable</a:t>
            </a:r>
          </a:p>
          <a:p>
            <a:pPr lvl="1"/>
            <a:r>
              <a:rPr lang="en-US" dirty="0" smtClean="0"/>
              <a:t>Group 18 (except </a:t>
            </a:r>
            <a:r>
              <a:rPr lang="en-US" b="1" dirty="0" smtClean="0"/>
              <a:t>He</a:t>
            </a:r>
            <a:r>
              <a:rPr lang="en-US" dirty="0" smtClean="0"/>
              <a:t>) all have 8 valence electrons</a:t>
            </a:r>
          </a:p>
          <a:p>
            <a:pPr lvl="2"/>
            <a:r>
              <a:rPr lang="en-US" dirty="0" smtClean="0"/>
              <a:t>Electron arrangement determines chemical properties</a:t>
            </a:r>
          </a:p>
          <a:p>
            <a:pPr lvl="1"/>
            <a:r>
              <a:rPr lang="en-US" dirty="0" smtClean="0"/>
              <a:t>The electron arrangement of the noble gasses is the cause of their stability (extremely un-reactive)</a:t>
            </a:r>
          </a:p>
        </p:txBody>
      </p:sp>
      <p:pic>
        <p:nvPicPr>
          <p:cNvPr id="5" name="Content Placeholder 4" descr="lewis_elements.gif"/>
          <p:cNvPicPr>
            <a:picLocks noGrp="1" noChangeAspect="1"/>
          </p:cNvPicPr>
          <p:nvPr>
            <p:ph sz="half" idx="2"/>
          </p:nvPr>
        </p:nvPicPr>
        <p:blipFill>
          <a:blip r:embed="rId2" cstate="print"/>
          <a:srcRect l="85185"/>
          <a:stretch>
            <a:fillRect/>
          </a:stretch>
        </p:blipFill>
        <p:spPr>
          <a:xfrm>
            <a:off x="6629400" y="1295400"/>
            <a:ext cx="1981200" cy="5257800"/>
          </a:xfrm>
        </p:spPr>
      </p:pic>
      <p:graphicFrame>
        <p:nvGraphicFramePr>
          <p:cNvPr id="6" name="Table 5"/>
          <p:cNvGraphicFramePr>
            <a:graphicFrameLocks noGrp="1"/>
          </p:cNvGraphicFramePr>
          <p:nvPr/>
        </p:nvGraphicFramePr>
        <p:xfrm>
          <a:off x="6650182" y="1371601"/>
          <a:ext cx="208280" cy="5105400"/>
        </p:xfrm>
        <a:graphic>
          <a:graphicData uri="http://schemas.openxmlformats.org/drawingml/2006/table">
            <a:tbl>
              <a:tblPr/>
              <a:tblGrid>
                <a:gridCol w="208280"/>
              </a:tblGrid>
              <a:tr h="5105400">
                <a:tc>
                  <a:txBody>
                    <a:bodyPr/>
                    <a:lstStyle/>
                    <a:p>
                      <a:endParaRPr 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accent1"/>
                    </a:solidFill>
                  </a:tcPr>
                </a:tc>
              </a:tr>
            </a:tbl>
          </a:graphicData>
        </a:graphic>
      </p:graphicFrame>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62000"/>
          </a:xfrm>
        </p:spPr>
        <p:txBody>
          <a:bodyPr>
            <a:normAutofit fontScale="90000"/>
          </a:bodyPr>
          <a:lstStyle/>
          <a:p>
            <a:pPr algn="ctr"/>
            <a:r>
              <a:rPr lang="en-US" dirty="0" smtClean="0"/>
              <a:t>Obtaining a Stable Octet by Sharing</a:t>
            </a:r>
            <a:endParaRPr lang="en-US" dirty="0"/>
          </a:p>
        </p:txBody>
      </p:sp>
      <p:sp>
        <p:nvSpPr>
          <p:cNvPr id="3" name="Content Placeholder 2"/>
          <p:cNvSpPr>
            <a:spLocks noGrp="1"/>
          </p:cNvSpPr>
          <p:nvPr>
            <p:ph sz="half" idx="1"/>
          </p:nvPr>
        </p:nvSpPr>
        <p:spPr>
          <a:xfrm>
            <a:off x="228600" y="1143000"/>
            <a:ext cx="4495800" cy="5410200"/>
          </a:xfrm>
        </p:spPr>
        <p:txBody>
          <a:bodyPr>
            <a:normAutofit fontScale="92500" lnSpcReduction="10000"/>
          </a:bodyPr>
          <a:lstStyle/>
          <a:p>
            <a:r>
              <a:rPr lang="en-US" b="1" dirty="0" smtClean="0"/>
              <a:t>Example:</a:t>
            </a:r>
          </a:p>
          <a:p>
            <a:pPr lvl="1"/>
            <a:r>
              <a:rPr lang="en-US" b="1" dirty="0" smtClean="0"/>
              <a:t>H (hydrogen)</a:t>
            </a:r>
            <a:endParaRPr lang="en-US" dirty="0" smtClean="0"/>
          </a:p>
          <a:p>
            <a:pPr lvl="2"/>
            <a:r>
              <a:rPr lang="en-US" dirty="0" smtClean="0"/>
              <a:t>A gas at room temperature</a:t>
            </a:r>
          </a:p>
          <a:p>
            <a:pPr lvl="2"/>
            <a:r>
              <a:rPr lang="en-US" dirty="0" smtClean="0"/>
              <a:t>Has one valence Electron</a:t>
            </a:r>
          </a:p>
          <a:p>
            <a:pPr lvl="1"/>
            <a:r>
              <a:rPr lang="en-US" b="1" dirty="0" smtClean="0"/>
              <a:t>O (oxygen)</a:t>
            </a:r>
          </a:p>
          <a:p>
            <a:pPr lvl="2"/>
            <a:r>
              <a:rPr lang="en-US" dirty="0" smtClean="0"/>
              <a:t>A gas at room temperature</a:t>
            </a:r>
          </a:p>
          <a:p>
            <a:pPr lvl="2"/>
            <a:r>
              <a:rPr lang="en-US" dirty="0" smtClean="0"/>
              <a:t>A group 16 element</a:t>
            </a:r>
          </a:p>
          <a:p>
            <a:pPr lvl="2"/>
            <a:r>
              <a:rPr lang="en-US" dirty="0" smtClean="0"/>
              <a:t>Has 6 valence electrons</a:t>
            </a:r>
          </a:p>
          <a:p>
            <a:pPr lvl="2"/>
            <a:endParaRPr lang="en-US" dirty="0" smtClean="0"/>
          </a:p>
          <a:p>
            <a:pPr lvl="1"/>
            <a:r>
              <a:rPr lang="en-US" dirty="0" smtClean="0"/>
              <a:t>Could they achieve a stable octet by transferring electrons?</a:t>
            </a:r>
          </a:p>
          <a:p>
            <a:pPr lvl="1"/>
            <a:r>
              <a:rPr lang="en-US" dirty="0" smtClean="0"/>
              <a:t>Could H give up its only electron and have a noble gas configuration?</a:t>
            </a:r>
          </a:p>
          <a:p>
            <a:pPr lvl="2"/>
            <a:r>
              <a:rPr lang="en-US" dirty="0" smtClean="0"/>
              <a:t>No electrons!</a:t>
            </a:r>
            <a:endParaRPr lang="en-US" dirty="0"/>
          </a:p>
        </p:txBody>
      </p:sp>
      <p:pic>
        <p:nvPicPr>
          <p:cNvPr id="5" name="Content Placeholder 4" descr="Hydrogen-Gas-Chemical-Hazard-Sign-S-0549.gif"/>
          <p:cNvPicPr>
            <a:picLocks noGrp="1" noChangeAspect="1"/>
          </p:cNvPicPr>
          <p:nvPr>
            <p:ph sz="half" idx="2"/>
          </p:nvPr>
        </p:nvPicPr>
        <p:blipFill>
          <a:blip r:embed="rId2" cstate="print"/>
          <a:stretch>
            <a:fillRect/>
          </a:stretch>
        </p:blipFill>
        <p:spPr>
          <a:xfrm>
            <a:off x="4724400" y="1371600"/>
            <a:ext cx="3810000" cy="2752725"/>
          </a:xfrm>
        </p:spPr>
      </p:pic>
      <p:pic>
        <p:nvPicPr>
          <p:cNvPr id="6" name="Picture 5" descr="Oxygen-Cylinder.jpg"/>
          <p:cNvPicPr>
            <a:picLocks noChangeAspect="1"/>
          </p:cNvPicPr>
          <p:nvPr/>
        </p:nvPicPr>
        <p:blipFill>
          <a:blip r:embed="rId3" cstate="print"/>
          <a:stretch>
            <a:fillRect/>
          </a:stretch>
        </p:blipFill>
        <p:spPr>
          <a:xfrm>
            <a:off x="6096000" y="4114800"/>
            <a:ext cx="2425566" cy="2743200"/>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Sharing Electrons Between Atoms</a:t>
            </a:r>
            <a:endParaRPr lang="en-US" dirty="0"/>
          </a:p>
        </p:txBody>
      </p:sp>
      <p:sp>
        <p:nvSpPr>
          <p:cNvPr id="3" name="Content Placeholder 2"/>
          <p:cNvSpPr>
            <a:spLocks noGrp="1"/>
          </p:cNvSpPr>
          <p:nvPr>
            <p:ph idx="1"/>
          </p:nvPr>
        </p:nvSpPr>
        <p:spPr/>
        <p:txBody>
          <a:bodyPr>
            <a:normAutofit/>
          </a:bodyPr>
          <a:lstStyle/>
          <a:p>
            <a:r>
              <a:rPr lang="en-US" dirty="0" smtClean="0"/>
              <a:t>When atoms collide with enough energy to cause a reaction</a:t>
            </a:r>
          </a:p>
          <a:p>
            <a:r>
              <a:rPr lang="en-US" dirty="0" smtClean="0"/>
              <a:t>And neither atom attracts electrons strongly enough to take electrons from the other atom (small difference in </a:t>
            </a:r>
            <a:r>
              <a:rPr lang="en-US" dirty="0" err="1" smtClean="0"/>
              <a:t>electronegativity</a:t>
            </a:r>
            <a:r>
              <a:rPr lang="en-US" dirty="0" smtClean="0"/>
              <a:t>)</a:t>
            </a:r>
          </a:p>
          <a:p>
            <a:r>
              <a:rPr lang="en-US" dirty="0" smtClean="0"/>
              <a:t>The atoms combine by </a:t>
            </a:r>
            <a:r>
              <a:rPr lang="en-US" b="1" dirty="0" smtClean="0"/>
              <a:t>sharing valence electrons</a:t>
            </a:r>
            <a:endParaRPr lang="en-US" b="1"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 y="533400"/>
            <a:ext cx="8763000" cy="762000"/>
          </a:xfrm>
        </p:spPr>
        <p:txBody>
          <a:bodyPr>
            <a:normAutofit fontScale="90000"/>
          </a:bodyPr>
          <a:lstStyle/>
          <a:p>
            <a:pPr algn="ctr"/>
            <a:r>
              <a:rPr lang="en-US" dirty="0" smtClean="0"/>
              <a:t>Reaction of Hydrogen and Oxygen</a:t>
            </a:r>
            <a:endParaRPr lang="en-US" dirty="0"/>
          </a:p>
        </p:txBody>
      </p:sp>
      <p:pic>
        <p:nvPicPr>
          <p:cNvPr id="7" name="Content Placeholder 6" descr="edoto.gif"/>
          <p:cNvPicPr>
            <a:picLocks noGrp="1" noChangeAspect="1"/>
          </p:cNvPicPr>
          <p:nvPr>
            <p:ph sz="half" idx="1"/>
          </p:nvPr>
        </p:nvPicPr>
        <p:blipFill>
          <a:blip r:embed="rId2" cstate="print"/>
          <a:stretch>
            <a:fillRect/>
          </a:stretch>
        </p:blipFill>
        <p:spPr>
          <a:xfrm>
            <a:off x="5638800" y="1447800"/>
            <a:ext cx="1647825" cy="1647825"/>
          </a:xfrm>
        </p:spPr>
      </p:pic>
      <p:pic>
        <p:nvPicPr>
          <p:cNvPr id="8" name="Content Placeholder 7" descr="images.jpg"/>
          <p:cNvPicPr>
            <a:picLocks noGrp="1" noChangeAspect="1"/>
          </p:cNvPicPr>
          <p:nvPr>
            <p:ph sz="half" idx="2"/>
          </p:nvPr>
        </p:nvPicPr>
        <p:blipFill>
          <a:blip r:embed="rId3" cstate="print"/>
          <a:stretch>
            <a:fillRect/>
          </a:stretch>
        </p:blipFill>
        <p:spPr>
          <a:xfrm>
            <a:off x="914400" y="1752600"/>
            <a:ext cx="1363277" cy="1323181"/>
          </a:xfrm>
        </p:spPr>
      </p:pic>
      <p:sp>
        <p:nvSpPr>
          <p:cNvPr id="9" name="TextBox 8"/>
          <p:cNvSpPr txBox="1"/>
          <p:nvPr/>
        </p:nvSpPr>
        <p:spPr>
          <a:xfrm>
            <a:off x="533401" y="2895600"/>
            <a:ext cx="3581399" cy="1569660"/>
          </a:xfrm>
          <a:prstGeom prst="rect">
            <a:avLst/>
          </a:prstGeom>
          <a:noFill/>
        </p:spPr>
        <p:txBody>
          <a:bodyPr wrap="square" rtlCol="0">
            <a:spAutoFit/>
          </a:bodyPr>
          <a:lstStyle/>
          <a:p>
            <a:pPr>
              <a:buFont typeface="Arial" pitchFamily="34" charset="0"/>
              <a:buChar char="•"/>
            </a:pPr>
            <a:r>
              <a:rPr lang="en-US" sz="2400" dirty="0" smtClean="0"/>
              <a:t>Hydrogen </a:t>
            </a:r>
            <a:r>
              <a:rPr lang="en-US" sz="2400" b="1" dirty="0" smtClean="0"/>
              <a:t>needs one </a:t>
            </a:r>
            <a:r>
              <a:rPr lang="en-US" sz="2400" dirty="0"/>
              <a:t>m</a:t>
            </a:r>
            <a:r>
              <a:rPr lang="en-US" sz="2400" dirty="0" smtClean="0"/>
              <a:t>ore electron to have the same electron configuration as </a:t>
            </a:r>
            <a:r>
              <a:rPr lang="en-US" sz="2400" b="1" dirty="0" smtClean="0"/>
              <a:t>He</a:t>
            </a:r>
            <a:endParaRPr lang="en-US" sz="2400" b="1" dirty="0"/>
          </a:p>
        </p:txBody>
      </p:sp>
      <p:sp>
        <p:nvSpPr>
          <p:cNvPr id="10" name="TextBox 9"/>
          <p:cNvSpPr txBox="1"/>
          <p:nvPr/>
        </p:nvSpPr>
        <p:spPr>
          <a:xfrm>
            <a:off x="4648200" y="2971800"/>
            <a:ext cx="3733800" cy="1569660"/>
          </a:xfrm>
          <a:prstGeom prst="rect">
            <a:avLst/>
          </a:prstGeom>
          <a:noFill/>
        </p:spPr>
        <p:txBody>
          <a:bodyPr wrap="square" rtlCol="0">
            <a:spAutoFit/>
          </a:bodyPr>
          <a:lstStyle/>
          <a:p>
            <a:pPr>
              <a:buFont typeface="Arial" pitchFamily="34" charset="0"/>
              <a:buChar char="•"/>
            </a:pPr>
            <a:r>
              <a:rPr lang="en-US" sz="2400" dirty="0"/>
              <a:t>Oxygen </a:t>
            </a:r>
            <a:r>
              <a:rPr lang="en-US" sz="2400" b="1" dirty="0"/>
              <a:t>needs two </a:t>
            </a:r>
            <a:r>
              <a:rPr lang="en-US" sz="2400" dirty="0"/>
              <a:t>more electrons to have the same electron configuration as </a:t>
            </a:r>
            <a:r>
              <a:rPr lang="en-US" sz="2400" b="1" dirty="0"/>
              <a:t>Ne</a:t>
            </a:r>
          </a:p>
        </p:txBody>
      </p:sp>
      <p:sp>
        <p:nvSpPr>
          <p:cNvPr id="11" name="TextBox 10"/>
          <p:cNvSpPr txBox="1"/>
          <p:nvPr/>
        </p:nvSpPr>
        <p:spPr>
          <a:xfrm>
            <a:off x="609601" y="4724400"/>
            <a:ext cx="8077200" cy="1569660"/>
          </a:xfrm>
          <a:prstGeom prst="rect">
            <a:avLst/>
          </a:prstGeom>
          <a:noFill/>
        </p:spPr>
        <p:txBody>
          <a:bodyPr wrap="square" rtlCol="0">
            <a:spAutoFit/>
          </a:bodyPr>
          <a:lstStyle/>
          <a:p>
            <a:pPr>
              <a:buFont typeface="Arial" pitchFamily="34" charset="0"/>
              <a:buChar char="•"/>
            </a:pPr>
            <a:r>
              <a:rPr lang="en-US" sz="2400" dirty="0" smtClean="0"/>
              <a:t>Hydrogen and </a:t>
            </a:r>
            <a:r>
              <a:rPr lang="en-US" sz="2400" dirty="0"/>
              <a:t>O</a:t>
            </a:r>
            <a:r>
              <a:rPr lang="en-US" sz="2400" dirty="0" smtClean="0"/>
              <a:t>xygen can share one electron from each      atom. </a:t>
            </a:r>
          </a:p>
          <a:p>
            <a:pPr>
              <a:buFont typeface="Arial" pitchFamily="34" charset="0"/>
              <a:buChar char="•"/>
            </a:pPr>
            <a:r>
              <a:rPr lang="en-US" sz="2400" b="1" dirty="0" smtClean="0"/>
              <a:t>This makes  Hydrogen stable</a:t>
            </a:r>
          </a:p>
          <a:p>
            <a:pPr>
              <a:buFont typeface="Arial" pitchFamily="34" charset="0"/>
              <a:buChar char="•"/>
            </a:pPr>
            <a:r>
              <a:rPr lang="en-US" sz="2400" dirty="0" smtClean="0"/>
              <a:t>But Oxygen still has only 7 valence electrons</a:t>
            </a:r>
            <a:endParaRPr lang="en-US" sz="24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Sharing to M</a:t>
            </a:r>
            <a:r>
              <a:rPr lang="en-US" dirty="0" smtClean="0"/>
              <a:t>ake Oxygen Stable</a:t>
            </a:r>
            <a:endParaRPr lang="en-US" dirty="0"/>
          </a:p>
        </p:txBody>
      </p:sp>
      <p:sp>
        <p:nvSpPr>
          <p:cNvPr id="3" name="Content Placeholder 2"/>
          <p:cNvSpPr>
            <a:spLocks noGrp="1"/>
          </p:cNvSpPr>
          <p:nvPr>
            <p:ph sz="half" idx="1"/>
          </p:nvPr>
        </p:nvSpPr>
        <p:spPr>
          <a:xfrm>
            <a:off x="457200" y="1920085"/>
            <a:ext cx="7772400" cy="1661315"/>
          </a:xfrm>
        </p:spPr>
        <p:txBody>
          <a:bodyPr>
            <a:normAutofit/>
          </a:bodyPr>
          <a:lstStyle/>
          <a:p>
            <a:r>
              <a:rPr lang="en-US" sz="2800" dirty="0" smtClean="0"/>
              <a:t>Oxygen gets a complete octet </a:t>
            </a:r>
            <a:r>
              <a:rPr lang="en-US" sz="2800" b="1" dirty="0" smtClean="0"/>
              <a:t>by sharing an electron with another hydrogen</a:t>
            </a:r>
          </a:p>
          <a:p>
            <a:r>
              <a:rPr lang="en-US" sz="2800" dirty="0" smtClean="0"/>
              <a:t>This explains the  formula of H2O</a:t>
            </a:r>
            <a:endParaRPr lang="en-US" sz="2800" dirty="0"/>
          </a:p>
        </p:txBody>
      </p:sp>
      <p:pic>
        <p:nvPicPr>
          <p:cNvPr id="5" name="Content Placeholder 4" descr="lewdot11.jpg"/>
          <p:cNvPicPr>
            <a:picLocks noGrp="1" noChangeAspect="1"/>
          </p:cNvPicPr>
          <p:nvPr>
            <p:ph sz="half" idx="2"/>
          </p:nvPr>
        </p:nvPicPr>
        <p:blipFill>
          <a:blip r:embed="rId2" cstate="print"/>
          <a:stretch>
            <a:fillRect/>
          </a:stretch>
        </p:blipFill>
        <p:spPr>
          <a:xfrm>
            <a:off x="1447800" y="3657600"/>
            <a:ext cx="6096000" cy="2362200"/>
          </a:xfr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752600"/>
            <a:ext cx="8305800" cy="1981200"/>
          </a:xfrm>
        </p:spPr>
        <p:txBody>
          <a:bodyPr>
            <a:normAutofit/>
          </a:bodyPr>
          <a:lstStyle/>
          <a:p>
            <a:r>
              <a:rPr lang="en-US" b="1" dirty="0" smtClean="0"/>
              <a:t>Electrons always rearrange in a chemical reaction</a:t>
            </a:r>
            <a:endParaRPr lang="en-US" b="1" dirty="0"/>
          </a:p>
        </p:txBody>
      </p:sp>
      <p:pic>
        <p:nvPicPr>
          <p:cNvPr id="10242" name="Picture 2" descr="C:\Documents and Settings\Administrator\Local Settings\Temporary Internet Files\Content.IE5\NET4OJU2\MC900149446[1].wmf"/>
          <p:cNvPicPr>
            <a:picLocks noChangeAspect="1" noChangeArrowheads="1"/>
          </p:cNvPicPr>
          <p:nvPr/>
        </p:nvPicPr>
        <p:blipFill>
          <a:blip r:embed="rId2" cstate="print"/>
          <a:srcRect/>
          <a:stretch>
            <a:fillRect/>
          </a:stretch>
        </p:blipFill>
        <p:spPr bwMode="auto">
          <a:xfrm>
            <a:off x="5334000" y="2895600"/>
            <a:ext cx="3106093" cy="3533680"/>
          </a:xfrm>
          <a:prstGeom prst="rect">
            <a:avLst/>
          </a:prstGeom>
          <a:noFill/>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a:bodyPr>
          <a:lstStyle/>
          <a:p>
            <a:pPr algn="ctr"/>
            <a:r>
              <a:rPr lang="en-US" dirty="0" smtClean="0"/>
              <a:t>Covalent Bond</a:t>
            </a:r>
            <a:endParaRPr lang="en-US" dirty="0"/>
          </a:p>
        </p:txBody>
      </p:sp>
      <p:sp>
        <p:nvSpPr>
          <p:cNvPr id="3" name="Content Placeholder 2"/>
          <p:cNvSpPr>
            <a:spLocks noGrp="1"/>
          </p:cNvSpPr>
          <p:nvPr>
            <p:ph idx="1"/>
          </p:nvPr>
        </p:nvSpPr>
        <p:spPr>
          <a:xfrm>
            <a:off x="457200" y="1752600"/>
            <a:ext cx="8229600" cy="4572000"/>
          </a:xfrm>
        </p:spPr>
        <p:txBody>
          <a:bodyPr>
            <a:normAutofit/>
          </a:bodyPr>
          <a:lstStyle/>
          <a:p>
            <a:r>
              <a:rPr lang="en-US" dirty="0" smtClean="0"/>
              <a:t>The attraction of two atoms for a shared pair of electrons </a:t>
            </a:r>
            <a:r>
              <a:rPr lang="en-US" b="1" dirty="0" smtClean="0"/>
              <a:t>is called a covalent bond</a:t>
            </a:r>
          </a:p>
          <a:p>
            <a:r>
              <a:rPr lang="en-US" b="1" dirty="0" smtClean="0"/>
              <a:t>Notice, neither atom has an ionic charge</a:t>
            </a:r>
          </a:p>
          <a:p>
            <a:r>
              <a:rPr lang="en-US" dirty="0" smtClean="0"/>
              <a:t>A compound whose atoms are held together by covalent bonds is called a </a:t>
            </a:r>
            <a:r>
              <a:rPr lang="en-US" b="1" dirty="0" smtClean="0"/>
              <a:t>covalent compound</a:t>
            </a:r>
          </a:p>
          <a:p>
            <a:r>
              <a:rPr lang="en-US" b="1" dirty="0" smtClean="0"/>
              <a:t>A molecule</a:t>
            </a:r>
            <a:r>
              <a:rPr lang="en-US" dirty="0" smtClean="0"/>
              <a:t> is an uncharged group of two or more atoms held together by covalent bonds</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914400"/>
          </a:xfrm>
        </p:spPr>
        <p:txBody>
          <a:bodyPr>
            <a:normAutofit fontScale="90000"/>
          </a:bodyPr>
          <a:lstStyle/>
          <a:p>
            <a:r>
              <a:rPr lang="en-US" dirty="0" smtClean="0"/>
              <a:t>Sharing More Than Two Electrons</a:t>
            </a:r>
            <a:endParaRPr lang="en-US" dirty="0"/>
          </a:p>
        </p:txBody>
      </p:sp>
      <p:sp>
        <p:nvSpPr>
          <p:cNvPr id="3" name="Content Placeholder 2"/>
          <p:cNvSpPr>
            <a:spLocks noGrp="1"/>
          </p:cNvSpPr>
          <p:nvPr>
            <p:ph idx="1"/>
          </p:nvPr>
        </p:nvSpPr>
        <p:spPr>
          <a:xfrm>
            <a:off x="457200" y="1447800"/>
            <a:ext cx="8229600" cy="4876800"/>
          </a:xfrm>
        </p:spPr>
        <p:txBody>
          <a:bodyPr/>
          <a:lstStyle/>
          <a:p>
            <a:r>
              <a:rPr lang="en-US" b="1" dirty="0" smtClean="0"/>
              <a:t>More than two electrons can be shared.</a:t>
            </a:r>
          </a:p>
          <a:p>
            <a:r>
              <a:rPr lang="en-US" dirty="0" smtClean="0"/>
              <a:t>The reaction Between Carbon and Oxygen for example</a:t>
            </a:r>
          </a:p>
          <a:p>
            <a:endParaRPr lang="en-US" dirty="0" smtClean="0"/>
          </a:p>
          <a:p>
            <a:endParaRPr lang="en-US" dirty="0" smtClean="0"/>
          </a:p>
          <a:p>
            <a:endParaRPr lang="en-US" dirty="0" smtClean="0"/>
          </a:p>
          <a:p>
            <a:r>
              <a:rPr lang="en-US" dirty="0" smtClean="0"/>
              <a:t>You can arrange these 16 valence electrons to produce a molecule in which all three atoms have a noble gas configuration (a complete octet)</a:t>
            </a:r>
          </a:p>
          <a:p>
            <a:endParaRPr lang="en-US" b="1" dirty="0" smtClean="0"/>
          </a:p>
          <a:p>
            <a:endParaRPr lang="en-US" dirty="0"/>
          </a:p>
        </p:txBody>
      </p:sp>
      <p:pic>
        <p:nvPicPr>
          <p:cNvPr id="4" name="Picture 3" descr="edoto.gif"/>
          <p:cNvPicPr>
            <a:picLocks noChangeAspect="1"/>
          </p:cNvPicPr>
          <p:nvPr/>
        </p:nvPicPr>
        <p:blipFill>
          <a:blip r:embed="rId2" cstate="print"/>
          <a:stretch>
            <a:fillRect/>
          </a:stretch>
        </p:blipFill>
        <p:spPr>
          <a:xfrm>
            <a:off x="5486400" y="2209800"/>
            <a:ext cx="1295400" cy="1295400"/>
          </a:xfrm>
          <a:prstGeom prst="rect">
            <a:avLst/>
          </a:prstGeom>
        </p:spPr>
      </p:pic>
      <p:pic>
        <p:nvPicPr>
          <p:cNvPr id="5" name="Picture 4" descr="image006.gif"/>
          <p:cNvPicPr>
            <a:picLocks noChangeAspect="1"/>
          </p:cNvPicPr>
          <p:nvPr/>
        </p:nvPicPr>
        <p:blipFill>
          <a:blip r:embed="rId3" cstate="print"/>
          <a:stretch>
            <a:fillRect/>
          </a:stretch>
        </p:blipFill>
        <p:spPr>
          <a:xfrm>
            <a:off x="4038600" y="2362200"/>
            <a:ext cx="1219200" cy="1219200"/>
          </a:xfrm>
          <a:prstGeom prst="rect">
            <a:avLst/>
          </a:prstGeom>
        </p:spPr>
      </p:pic>
      <p:pic>
        <p:nvPicPr>
          <p:cNvPr id="6" name="Picture 5" descr="edoto.gif"/>
          <p:cNvPicPr>
            <a:picLocks noChangeAspect="1"/>
          </p:cNvPicPr>
          <p:nvPr/>
        </p:nvPicPr>
        <p:blipFill>
          <a:blip r:embed="rId2" cstate="print"/>
          <a:stretch>
            <a:fillRect/>
          </a:stretch>
        </p:blipFill>
        <p:spPr>
          <a:xfrm>
            <a:off x="2438400" y="2286000"/>
            <a:ext cx="1295400" cy="1295400"/>
          </a:xfrm>
          <a:prstGeom prst="rect">
            <a:avLst/>
          </a:prstGeom>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N2.jpg"/>
          <p:cNvPicPr>
            <a:picLocks noChangeAspect="1"/>
          </p:cNvPicPr>
          <p:nvPr/>
        </p:nvPicPr>
        <p:blipFill>
          <a:blip r:embed="rId2" cstate="print"/>
          <a:stretch>
            <a:fillRect/>
          </a:stretch>
        </p:blipFill>
        <p:spPr>
          <a:xfrm>
            <a:off x="1752600" y="5410200"/>
            <a:ext cx="6159500" cy="1447800"/>
          </a:xfrm>
          <a:prstGeom prst="rect">
            <a:avLst/>
          </a:prstGeom>
        </p:spPr>
      </p:pic>
      <p:sp>
        <p:nvSpPr>
          <p:cNvPr id="2" name="Title 1"/>
          <p:cNvSpPr>
            <a:spLocks noGrp="1"/>
          </p:cNvSpPr>
          <p:nvPr>
            <p:ph type="title"/>
          </p:nvPr>
        </p:nvSpPr>
        <p:spPr>
          <a:xfrm>
            <a:off x="457200" y="533400"/>
            <a:ext cx="8229600" cy="1828800"/>
          </a:xfrm>
        </p:spPr>
        <p:txBody>
          <a:bodyPr>
            <a:normAutofit fontScale="90000"/>
          </a:bodyPr>
          <a:lstStyle/>
          <a:p>
            <a:pPr algn="ctr"/>
            <a:r>
              <a:rPr lang="en-US" dirty="0" smtClean="0"/>
              <a:t>Sharing two pairs of Electrons: Double Covalent bonds are formed</a:t>
            </a:r>
            <a:endParaRPr lang="en-US" dirty="0"/>
          </a:p>
        </p:txBody>
      </p:sp>
      <p:pic>
        <p:nvPicPr>
          <p:cNvPr id="4" name="Content Placeholder 3" descr="covalent_bonding_carbon_dioxide_3.jpg"/>
          <p:cNvPicPr>
            <a:picLocks noGrp="1" noChangeAspect="1"/>
          </p:cNvPicPr>
          <p:nvPr>
            <p:ph idx="1"/>
          </p:nvPr>
        </p:nvPicPr>
        <p:blipFill>
          <a:blip r:embed="rId3" cstate="print"/>
          <a:stretch>
            <a:fillRect/>
          </a:stretch>
        </p:blipFill>
        <p:spPr>
          <a:xfrm>
            <a:off x="2667000" y="2286000"/>
            <a:ext cx="3124200" cy="2819400"/>
          </a:xfrm>
        </p:spPr>
      </p:pic>
      <p:sp>
        <p:nvSpPr>
          <p:cNvPr id="5" name="TextBox 4"/>
          <p:cNvSpPr txBox="1"/>
          <p:nvPr/>
        </p:nvSpPr>
        <p:spPr>
          <a:xfrm>
            <a:off x="304800" y="5257800"/>
            <a:ext cx="5334000" cy="523220"/>
          </a:xfrm>
          <a:prstGeom prst="rect">
            <a:avLst/>
          </a:prstGeom>
          <a:noFill/>
        </p:spPr>
        <p:txBody>
          <a:bodyPr wrap="square" rtlCol="0">
            <a:spAutoFit/>
          </a:bodyPr>
          <a:lstStyle/>
          <a:p>
            <a:r>
              <a:rPr lang="en-US" sz="2800" dirty="0" smtClean="0"/>
              <a:t>Atoms can also form Triple bonds</a:t>
            </a:r>
            <a:endParaRPr lang="en-US" sz="2800"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38200"/>
          </a:xfrm>
        </p:spPr>
        <p:txBody>
          <a:bodyPr>
            <a:normAutofit/>
          </a:bodyPr>
          <a:lstStyle/>
          <a:p>
            <a:pPr algn="ctr"/>
            <a:r>
              <a:rPr lang="en-US" dirty="0" smtClean="0"/>
              <a:t>Molecular Elements</a:t>
            </a:r>
            <a:endParaRPr lang="en-US" dirty="0"/>
          </a:p>
        </p:txBody>
      </p:sp>
      <p:sp>
        <p:nvSpPr>
          <p:cNvPr id="3" name="Content Placeholder 2"/>
          <p:cNvSpPr>
            <a:spLocks noGrp="1"/>
          </p:cNvSpPr>
          <p:nvPr>
            <p:ph idx="1"/>
          </p:nvPr>
        </p:nvSpPr>
        <p:spPr>
          <a:xfrm>
            <a:off x="152400" y="1066800"/>
            <a:ext cx="8763000" cy="5486400"/>
          </a:xfrm>
        </p:spPr>
        <p:txBody>
          <a:bodyPr>
            <a:normAutofit fontScale="85000" lnSpcReduction="20000"/>
          </a:bodyPr>
          <a:lstStyle/>
          <a:p>
            <a:r>
              <a:rPr lang="en-US" b="1" u="sng" dirty="0" smtClean="0"/>
              <a:t>Molecular Elements: </a:t>
            </a:r>
            <a:r>
              <a:rPr lang="en-US" dirty="0" smtClean="0"/>
              <a:t>a molecule that forms when atoms of the same element bond together</a:t>
            </a:r>
          </a:p>
          <a:p>
            <a:pPr lvl="1"/>
            <a:r>
              <a:rPr lang="en-US" b="1" u="sng" dirty="0" smtClean="0"/>
              <a:t>They are not compounds</a:t>
            </a:r>
            <a:r>
              <a:rPr lang="en-US" dirty="0" smtClean="0"/>
              <a:t> (not two elements)</a:t>
            </a:r>
          </a:p>
          <a:p>
            <a:pPr lvl="1"/>
            <a:endParaRPr lang="en-US" b="1" u="sng" dirty="0" smtClean="0"/>
          </a:p>
          <a:p>
            <a:pPr>
              <a:buNone/>
            </a:pPr>
            <a:r>
              <a:rPr lang="en-US" b="1" dirty="0" smtClean="0"/>
              <a:t>7 nonmetal elements naturally found as diatomic molecules:</a:t>
            </a:r>
          </a:p>
          <a:p>
            <a:pPr marL="514350" indent="-514350">
              <a:buFont typeface="+mj-lt"/>
              <a:buAutoNum type="arabicPeriod"/>
            </a:pPr>
            <a:r>
              <a:rPr lang="en-US" dirty="0" smtClean="0"/>
              <a:t>Hydrogen</a:t>
            </a:r>
          </a:p>
          <a:p>
            <a:pPr marL="514350" indent="-514350">
              <a:buFont typeface="+mj-lt"/>
              <a:buAutoNum type="arabicPeriod"/>
            </a:pPr>
            <a:r>
              <a:rPr lang="en-US" dirty="0" smtClean="0"/>
              <a:t>Nitrogen</a:t>
            </a:r>
          </a:p>
          <a:p>
            <a:pPr marL="514350" indent="-514350">
              <a:buFont typeface="+mj-lt"/>
              <a:buAutoNum type="arabicPeriod"/>
            </a:pPr>
            <a:r>
              <a:rPr lang="en-US" smtClean="0"/>
              <a:t>Oxygen                Gases</a:t>
            </a:r>
            <a:endParaRPr lang="en-US" dirty="0" smtClean="0"/>
          </a:p>
          <a:p>
            <a:pPr marL="514350" indent="-514350">
              <a:buFont typeface="+mj-lt"/>
              <a:buAutoNum type="arabicPeriod"/>
            </a:pPr>
            <a:r>
              <a:rPr lang="en-US" dirty="0" smtClean="0"/>
              <a:t>Fluorine</a:t>
            </a:r>
          </a:p>
          <a:p>
            <a:pPr marL="514350" indent="-514350">
              <a:buFont typeface="+mj-lt"/>
              <a:buAutoNum type="arabicPeriod"/>
            </a:pPr>
            <a:r>
              <a:rPr lang="en-US" dirty="0" smtClean="0"/>
              <a:t>Chlorine</a:t>
            </a:r>
          </a:p>
          <a:p>
            <a:pPr marL="514350" indent="-514350">
              <a:buFont typeface="+mj-lt"/>
              <a:buAutoNum type="arabicPeriod"/>
            </a:pPr>
            <a:r>
              <a:rPr lang="en-US" dirty="0" smtClean="0"/>
              <a:t>Bromine -liquid</a:t>
            </a:r>
          </a:p>
          <a:p>
            <a:pPr marL="514350" indent="-514350">
              <a:buFont typeface="+mj-lt"/>
              <a:buAutoNum type="arabicPeriod"/>
            </a:pPr>
            <a:r>
              <a:rPr lang="en-US" dirty="0" smtClean="0"/>
              <a:t>Iodine- solid</a:t>
            </a:r>
          </a:p>
          <a:p>
            <a:pPr marL="514350" indent="-514350">
              <a:buNone/>
            </a:pPr>
            <a:endParaRPr lang="en-US" dirty="0" smtClean="0"/>
          </a:p>
          <a:p>
            <a:pPr marL="514350" indent="-514350">
              <a:buNone/>
            </a:pPr>
            <a:r>
              <a:rPr lang="en-US" b="1" u="sng" dirty="0" smtClean="0"/>
              <a:t>Allotropes:</a:t>
            </a:r>
            <a:r>
              <a:rPr lang="en-US" dirty="0" smtClean="0"/>
              <a:t> molecules of an element that form different crystalline structures.</a:t>
            </a:r>
          </a:p>
          <a:p>
            <a:pPr marL="880110" lvl="1" indent="-514350"/>
            <a:r>
              <a:rPr lang="en-US" dirty="0" smtClean="0"/>
              <a:t>The properties of allotropes are usually different, because structure is important</a:t>
            </a:r>
            <a:endParaRPr lang="en-US" dirty="0"/>
          </a:p>
        </p:txBody>
      </p:sp>
      <p:cxnSp>
        <p:nvCxnSpPr>
          <p:cNvPr id="5" name="Straight Arrow Connector 4"/>
          <p:cNvCxnSpPr/>
          <p:nvPr/>
        </p:nvCxnSpPr>
        <p:spPr>
          <a:xfrm rot="10800000">
            <a:off x="2057400" y="2819400"/>
            <a:ext cx="7620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10800000" flipV="1">
            <a:off x="1828800" y="3505200"/>
            <a:ext cx="9906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10800000" flipV="1">
            <a:off x="1828800" y="3429000"/>
            <a:ext cx="9906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0800000">
            <a:off x="1752600" y="3429000"/>
            <a:ext cx="1066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10800000">
            <a:off x="1752600" y="3124200"/>
            <a:ext cx="9906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8991600" cy="990600"/>
          </a:xfrm>
        </p:spPr>
        <p:txBody>
          <a:bodyPr>
            <a:normAutofit fontScale="90000"/>
          </a:bodyPr>
          <a:lstStyle/>
          <a:p>
            <a:pPr algn="ctr"/>
            <a:r>
              <a:rPr lang="en-US" dirty="0" smtClean="0"/>
              <a:t>Formulas and Names of Covalent Compounds</a:t>
            </a:r>
            <a:endParaRPr lang="en-US" dirty="0"/>
          </a:p>
        </p:txBody>
      </p:sp>
      <p:sp>
        <p:nvSpPr>
          <p:cNvPr id="3" name="Content Placeholder 2"/>
          <p:cNvSpPr>
            <a:spLocks noGrp="1"/>
          </p:cNvSpPr>
          <p:nvPr>
            <p:ph idx="1"/>
          </p:nvPr>
        </p:nvSpPr>
        <p:spPr>
          <a:xfrm>
            <a:off x="228600" y="1447800"/>
            <a:ext cx="8610600" cy="4876800"/>
          </a:xfrm>
        </p:spPr>
        <p:txBody>
          <a:bodyPr/>
          <a:lstStyle/>
          <a:p>
            <a:r>
              <a:rPr lang="en-US" dirty="0" smtClean="0"/>
              <a:t>Binary inorganic compounds (2 elements, not carbon)</a:t>
            </a:r>
          </a:p>
          <a:p>
            <a:r>
              <a:rPr lang="en-US" dirty="0" smtClean="0"/>
              <a:t>The Suffix –</a:t>
            </a:r>
            <a:r>
              <a:rPr lang="en-US" dirty="0" err="1" smtClean="0"/>
              <a:t>ide</a:t>
            </a:r>
            <a:endParaRPr lang="en-US" dirty="0" smtClean="0"/>
          </a:p>
          <a:p>
            <a:pPr lvl="1"/>
            <a:r>
              <a:rPr lang="en-US" dirty="0" smtClean="0"/>
              <a:t>Write first nonmetal followed by the name of the second nonmetal with its ending changed to – </a:t>
            </a:r>
            <a:r>
              <a:rPr lang="en-US" dirty="0" err="1" smtClean="0"/>
              <a:t>ide</a:t>
            </a:r>
            <a:endParaRPr lang="en-US" dirty="0" smtClean="0"/>
          </a:p>
          <a:p>
            <a:pPr lvl="2"/>
            <a:r>
              <a:rPr lang="en-US" dirty="0" smtClean="0"/>
              <a:t>The element closest to the left of the periodic table is written first ( some exceptions with H)</a:t>
            </a:r>
          </a:p>
          <a:p>
            <a:pPr lvl="2"/>
            <a:r>
              <a:rPr lang="en-US" dirty="0" smtClean="0"/>
              <a:t>If both are in the same group, name the one lower on the column 1</a:t>
            </a:r>
            <a:r>
              <a:rPr lang="en-US" baseline="30000" dirty="0" smtClean="0"/>
              <a:t>st</a:t>
            </a:r>
            <a:r>
              <a:rPr lang="en-US" dirty="0" smtClean="0"/>
              <a:t>.</a:t>
            </a:r>
          </a:p>
          <a:p>
            <a:pPr lvl="1"/>
            <a:r>
              <a:rPr lang="en-US" dirty="0" smtClean="0"/>
              <a:t>Indicating the number of atoms</a:t>
            </a:r>
          </a:p>
          <a:p>
            <a:pPr lvl="2"/>
            <a:r>
              <a:rPr lang="en-US" dirty="0" smtClean="0"/>
              <a:t>Add a prefix to the name of each element indicating the number of each element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Documents and Settings\Administrator\Local Settings\Temporary Internet Files\Content.IE5\9BW05J2O\MC900441930[1].wmf"/>
          <p:cNvPicPr>
            <a:picLocks noChangeAspect="1" noChangeArrowheads="1"/>
          </p:cNvPicPr>
          <p:nvPr/>
        </p:nvPicPr>
        <p:blipFill>
          <a:blip r:embed="rId2" cstate="print"/>
          <a:srcRect/>
          <a:stretch>
            <a:fillRect/>
          </a:stretch>
        </p:blipFill>
        <p:spPr bwMode="auto">
          <a:xfrm>
            <a:off x="7165975" y="228600"/>
            <a:ext cx="1978025" cy="1908175"/>
          </a:xfrm>
          <a:prstGeom prst="rect">
            <a:avLst/>
          </a:prstGeom>
          <a:noFill/>
        </p:spPr>
      </p:pic>
      <p:sp>
        <p:nvSpPr>
          <p:cNvPr id="5" name="Title 4"/>
          <p:cNvSpPr>
            <a:spLocks noGrp="1"/>
          </p:cNvSpPr>
          <p:nvPr>
            <p:ph type="title"/>
          </p:nvPr>
        </p:nvSpPr>
        <p:spPr>
          <a:xfrm>
            <a:off x="457200" y="228600"/>
            <a:ext cx="8229600" cy="914400"/>
          </a:xfrm>
        </p:spPr>
        <p:txBody>
          <a:bodyPr>
            <a:normAutofit/>
          </a:bodyPr>
          <a:lstStyle/>
          <a:p>
            <a:r>
              <a:rPr lang="en-US" b="1" dirty="0" smtClean="0"/>
              <a:t>Check Your Understanding</a:t>
            </a:r>
            <a:endParaRPr lang="en-US" b="1" dirty="0"/>
          </a:p>
        </p:txBody>
      </p:sp>
      <p:sp>
        <p:nvSpPr>
          <p:cNvPr id="6" name="Content Placeholder 5"/>
          <p:cNvSpPr>
            <a:spLocks noGrp="1"/>
          </p:cNvSpPr>
          <p:nvPr>
            <p:ph idx="1"/>
          </p:nvPr>
        </p:nvSpPr>
        <p:spPr>
          <a:xfrm>
            <a:off x="152400" y="1524000"/>
            <a:ext cx="8534400" cy="5029200"/>
          </a:xfrm>
        </p:spPr>
        <p:txBody>
          <a:bodyPr>
            <a:normAutofit fontScale="92500" lnSpcReduction="20000"/>
          </a:bodyPr>
          <a:lstStyle/>
          <a:p>
            <a:pPr marL="514350" indent="-514350">
              <a:buNone/>
            </a:pPr>
            <a:r>
              <a:rPr lang="en-US" dirty="0" smtClean="0"/>
              <a:t>Turn and discuss the following with the person on your right, then answer each of the questions in your notebook.</a:t>
            </a:r>
          </a:p>
          <a:p>
            <a:pPr marL="514350" indent="-514350">
              <a:buNone/>
            </a:pPr>
            <a:endParaRPr lang="en-US" dirty="0" smtClean="0"/>
          </a:p>
          <a:p>
            <a:pPr marL="514350" indent="-514350">
              <a:buFont typeface="+mj-lt"/>
              <a:buAutoNum type="arabicPeriod"/>
            </a:pPr>
            <a:r>
              <a:rPr lang="en-US" dirty="0" smtClean="0"/>
              <a:t>Identify each of the following as a compound or not a compound</a:t>
            </a:r>
          </a:p>
          <a:p>
            <a:pPr marL="880110" lvl="1" indent="-514350">
              <a:buFont typeface="+mj-lt"/>
              <a:buAutoNum type="alphaLcPeriod"/>
            </a:pPr>
            <a:r>
              <a:rPr lang="en-US" dirty="0" smtClean="0"/>
              <a:t>Water</a:t>
            </a:r>
          </a:p>
          <a:p>
            <a:pPr marL="880110" lvl="1" indent="-514350">
              <a:buFont typeface="+mj-lt"/>
              <a:buAutoNum type="alphaLcPeriod"/>
            </a:pPr>
            <a:r>
              <a:rPr lang="en-US" dirty="0" smtClean="0"/>
              <a:t>Nitrogen</a:t>
            </a:r>
          </a:p>
          <a:p>
            <a:pPr marL="880110" lvl="1" indent="-514350">
              <a:buFont typeface="+mj-lt"/>
              <a:buAutoNum type="alphaLcPeriod"/>
            </a:pPr>
            <a:r>
              <a:rPr lang="en-US" dirty="0" smtClean="0"/>
              <a:t>Carbon dioxide</a:t>
            </a:r>
          </a:p>
          <a:p>
            <a:pPr marL="880110" lvl="1" indent="-514350">
              <a:buFont typeface="+mj-lt"/>
              <a:buAutoNum type="alphaLcPeriod"/>
            </a:pPr>
            <a:r>
              <a:rPr lang="en-US" dirty="0" smtClean="0"/>
              <a:t>Deuterium</a:t>
            </a:r>
          </a:p>
          <a:p>
            <a:pPr marL="514350" indent="-514350">
              <a:buFont typeface="+mj-lt"/>
              <a:buAutoNum type="arabicPeriod"/>
            </a:pPr>
            <a:r>
              <a:rPr lang="en-US" dirty="0" smtClean="0"/>
              <a:t>What subatomic particles are involved in forming compounds?</a:t>
            </a:r>
          </a:p>
          <a:p>
            <a:pPr marL="514350" indent="-514350">
              <a:buFont typeface="+mj-lt"/>
              <a:buAutoNum type="arabicPeriod"/>
            </a:pPr>
            <a:r>
              <a:rPr lang="en-US" dirty="0" smtClean="0"/>
              <a:t>Why do  elements form compounds?</a:t>
            </a:r>
          </a:p>
          <a:p>
            <a:pPr marL="514350" indent="-514350">
              <a:buFont typeface="+mj-lt"/>
              <a:buAutoNum type="arabicPeriod"/>
            </a:pPr>
            <a:r>
              <a:rPr lang="en-US" dirty="0" smtClean="0"/>
              <a:t>Which group of elements rarely forms compounds?</a:t>
            </a:r>
          </a:p>
          <a:p>
            <a:pPr marL="514350" indent="-514350">
              <a:buNone/>
            </a:pPr>
            <a:r>
              <a:rPr lang="en-US" dirty="0" smtClean="0"/>
              <a:t>       Explain why.</a:t>
            </a:r>
          </a:p>
          <a:p>
            <a:pPr marL="514350" indent="-514350">
              <a:buFont typeface="+mj-lt"/>
              <a:buAutoNum type="arabicPeriod"/>
            </a:pPr>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838200"/>
          </a:xfrm>
        </p:spPr>
        <p:txBody>
          <a:bodyPr>
            <a:normAutofit fontScale="90000"/>
          </a:bodyPr>
          <a:lstStyle/>
          <a:p>
            <a:pPr algn="ctr"/>
            <a:r>
              <a:rPr lang="en-US" dirty="0" smtClean="0"/>
              <a:t>Add prefix to indicate number of atoms</a:t>
            </a:r>
            <a:endParaRPr lang="en-US" dirty="0"/>
          </a:p>
        </p:txBody>
      </p:sp>
      <p:pic>
        <p:nvPicPr>
          <p:cNvPr id="4" name="Content Placeholder 3" descr="GreekPrefixes.jpg"/>
          <p:cNvPicPr>
            <a:picLocks noGrp="1" noChangeAspect="1"/>
          </p:cNvPicPr>
          <p:nvPr>
            <p:ph idx="1"/>
          </p:nvPr>
        </p:nvPicPr>
        <p:blipFill>
          <a:blip r:embed="rId2" cstate="print"/>
          <a:stretch>
            <a:fillRect/>
          </a:stretch>
        </p:blipFill>
        <p:spPr>
          <a:xfrm>
            <a:off x="2286000" y="1219200"/>
            <a:ext cx="4991100" cy="3819525"/>
          </a:xfrm>
        </p:spPr>
      </p:pic>
      <p:sp>
        <p:nvSpPr>
          <p:cNvPr id="5" name="TextBox 4"/>
          <p:cNvSpPr txBox="1"/>
          <p:nvPr/>
        </p:nvSpPr>
        <p:spPr>
          <a:xfrm>
            <a:off x="533400" y="5486400"/>
            <a:ext cx="8312276" cy="707886"/>
          </a:xfrm>
          <a:prstGeom prst="rect">
            <a:avLst/>
          </a:prstGeom>
          <a:noFill/>
        </p:spPr>
        <p:txBody>
          <a:bodyPr wrap="none" rtlCol="0">
            <a:spAutoFit/>
          </a:bodyPr>
          <a:lstStyle/>
          <a:p>
            <a:pPr>
              <a:buFont typeface="Arial" pitchFamily="34" charset="0"/>
              <a:buChar char="•"/>
            </a:pPr>
            <a:r>
              <a:rPr lang="en-US" sz="2000" dirty="0" smtClean="0"/>
              <a:t>If only one atom of the first  element is listed, the mono is usually left out</a:t>
            </a:r>
          </a:p>
          <a:p>
            <a:pPr>
              <a:buFont typeface="Arial" pitchFamily="34" charset="0"/>
              <a:buChar char="•"/>
            </a:pPr>
            <a:r>
              <a:rPr lang="en-US" sz="2000" dirty="0" smtClean="0"/>
              <a:t>If adding the prefix creates double vowels, the first is usually omitted</a:t>
            </a:r>
            <a:endParaRPr lang="en-US" sz="2000"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Naming Protocol</a:t>
            </a:r>
            <a:endParaRPr lang="en-US" dirty="0"/>
          </a:p>
        </p:txBody>
      </p:sp>
      <p:graphicFrame>
        <p:nvGraphicFramePr>
          <p:cNvPr id="4" name="Content Placeholder 3"/>
          <p:cNvGraphicFramePr>
            <a:graphicFrameLocks noGrp="1"/>
          </p:cNvGraphicFramePr>
          <p:nvPr>
            <p:ph idx="1"/>
          </p:nvPr>
        </p:nvGraphicFramePr>
        <p:xfrm>
          <a:off x="457200" y="1935163"/>
          <a:ext cx="8229600" cy="296164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FORMULAS</a:t>
                      </a:r>
                      <a:endParaRPr lang="en-US" dirty="0"/>
                    </a:p>
                  </a:txBody>
                  <a:tcPr/>
                </a:tc>
                <a:tc>
                  <a:txBody>
                    <a:bodyPr/>
                    <a:lstStyle/>
                    <a:p>
                      <a:r>
                        <a:rPr lang="en-US" dirty="0" smtClean="0"/>
                        <a:t>NAMES</a:t>
                      </a:r>
                      <a:endParaRPr lang="en-US" dirty="0"/>
                    </a:p>
                  </a:txBody>
                  <a:tcPr/>
                </a:tc>
              </a:tr>
              <a:tr h="370840">
                <a:tc>
                  <a:txBody>
                    <a:bodyPr/>
                    <a:lstStyle/>
                    <a:p>
                      <a:r>
                        <a:rPr lang="en-US" sz="2800" dirty="0" smtClean="0"/>
                        <a:t>NO</a:t>
                      </a:r>
                      <a:endParaRPr lang="en-US" sz="2800" dirty="0"/>
                    </a:p>
                  </a:txBody>
                  <a:tcPr/>
                </a:tc>
                <a:tc>
                  <a:txBody>
                    <a:bodyPr/>
                    <a:lstStyle/>
                    <a:p>
                      <a:r>
                        <a:rPr lang="en-US" sz="2800" dirty="0" smtClean="0"/>
                        <a:t>Nitrogen</a:t>
                      </a:r>
                      <a:r>
                        <a:rPr lang="en-US" sz="2800" baseline="0" dirty="0" smtClean="0"/>
                        <a:t> monoxide</a:t>
                      </a:r>
                      <a:endParaRPr lang="en-US" sz="2800" dirty="0"/>
                    </a:p>
                  </a:txBody>
                  <a:tcPr/>
                </a:tc>
              </a:tr>
              <a:tr h="370840">
                <a:tc>
                  <a:txBody>
                    <a:bodyPr/>
                    <a:lstStyle/>
                    <a:p>
                      <a:r>
                        <a:rPr lang="en-US" sz="2800" dirty="0" smtClean="0"/>
                        <a:t>NO2</a:t>
                      </a:r>
                      <a:endParaRPr lang="en-US" sz="2800" dirty="0"/>
                    </a:p>
                  </a:txBody>
                  <a:tcPr/>
                </a:tc>
                <a:tc>
                  <a:txBody>
                    <a:bodyPr/>
                    <a:lstStyle/>
                    <a:p>
                      <a:r>
                        <a:rPr lang="en-US" sz="2800" dirty="0" smtClean="0"/>
                        <a:t>Nitrogen dioxide</a:t>
                      </a:r>
                      <a:endParaRPr lang="en-US" sz="2800" dirty="0"/>
                    </a:p>
                  </a:txBody>
                  <a:tcPr/>
                </a:tc>
              </a:tr>
              <a:tr h="370840">
                <a:tc>
                  <a:txBody>
                    <a:bodyPr/>
                    <a:lstStyle/>
                    <a:p>
                      <a:r>
                        <a:rPr lang="en-US" sz="2800" dirty="0" smtClean="0"/>
                        <a:t>N2O</a:t>
                      </a:r>
                      <a:endParaRPr lang="en-US" sz="2800" dirty="0"/>
                    </a:p>
                  </a:txBody>
                  <a:tcPr/>
                </a:tc>
                <a:tc>
                  <a:txBody>
                    <a:bodyPr/>
                    <a:lstStyle/>
                    <a:p>
                      <a:r>
                        <a:rPr lang="en-US" sz="2800" dirty="0" err="1" smtClean="0"/>
                        <a:t>Dinitrogen</a:t>
                      </a:r>
                      <a:r>
                        <a:rPr lang="en-US" sz="2800" dirty="0" smtClean="0"/>
                        <a:t>  monoxide</a:t>
                      </a:r>
                      <a:endParaRPr lang="en-US" sz="2800" dirty="0"/>
                    </a:p>
                  </a:txBody>
                  <a:tcPr/>
                </a:tc>
              </a:tr>
              <a:tr h="370840">
                <a:tc>
                  <a:txBody>
                    <a:bodyPr/>
                    <a:lstStyle/>
                    <a:p>
                      <a:r>
                        <a:rPr lang="en-US" sz="2800" dirty="0" smtClean="0"/>
                        <a:t>N2O5</a:t>
                      </a:r>
                      <a:endParaRPr lang="en-US" sz="2800" dirty="0"/>
                    </a:p>
                  </a:txBody>
                  <a:tcPr/>
                </a:tc>
                <a:tc>
                  <a:txBody>
                    <a:bodyPr/>
                    <a:lstStyle/>
                    <a:p>
                      <a:r>
                        <a:rPr lang="en-US" sz="2800" dirty="0" err="1" smtClean="0"/>
                        <a:t>Dinitrogen</a:t>
                      </a:r>
                      <a:r>
                        <a:rPr lang="en-US" sz="2800" dirty="0" smtClean="0"/>
                        <a:t>  </a:t>
                      </a:r>
                      <a:r>
                        <a:rPr lang="en-US" sz="2800" dirty="0" err="1" smtClean="0"/>
                        <a:t>pentoxide</a:t>
                      </a:r>
                      <a:endParaRPr lang="en-US" sz="2800" dirty="0"/>
                    </a:p>
                  </a:txBody>
                  <a:tcPr/>
                </a:tc>
              </a:tr>
              <a:tr h="370840">
                <a:tc>
                  <a:txBody>
                    <a:bodyPr/>
                    <a:lstStyle/>
                    <a:p>
                      <a:endParaRPr lang="en-US" sz="2800"/>
                    </a:p>
                  </a:txBody>
                  <a:tcPr/>
                </a:tc>
                <a:tc>
                  <a:txBody>
                    <a:bodyPr/>
                    <a:lstStyle/>
                    <a:p>
                      <a:endParaRPr lang="en-US" sz="2800" dirty="0"/>
                    </a:p>
                  </a:txBody>
                  <a:tcPr/>
                </a:tc>
              </a:tr>
            </a:tbl>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 Naming</a:t>
            </a:r>
            <a:endParaRPr lang="en-US" dirty="0"/>
          </a:p>
        </p:txBody>
      </p:sp>
      <p:sp>
        <p:nvSpPr>
          <p:cNvPr id="3" name="Content Placeholder 2"/>
          <p:cNvSpPr>
            <a:spLocks noGrp="1"/>
          </p:cNvSpPr>
          <p:nvPr>
            <p:ph idx="1"/>
          </p:nvPr>
        </p:nvSpPr>
        <p:spPr/>
        <p:txBody>
          <a:bodyPr/>
          <a:lstStyle/>
          <a:p>
            <a:r>
              <a:rPr lang="en-US" dirty="0" smtClean="0"/>
              <a:t>Name the following compounds</a:t>
            </a:r>
          </a:p>
          <a:p>
            <a:pPr marL="514350" indent="-514350">
              <a:buFont typeface="+mj-lt"/>
              <a:buAutoNum type="arabicPeriod"/>
            </a:pPr>
            <a:r>
              <a:rPr lang="en-US" dirty="0" smtClean="0"/>
              <a:t>CO2</a:t>
            </a:r>
          </a:p>
          <a:p>
            <a:pPr marL="514350" indent="-514350">
              <a:buFont typeface="+mj-lt"/>
              <a:buAutoNum type="arabicPeriod"/>
            </a:pPr>
            <a:r>
              <a:rPr lang="en-US" dirty="0" smtClean="0"/>
              <a:t>NO2</a:t>
            </a:r>
          </a:p>
          <a:p>
            <a:pPr marL="514350" indent="-514350">
              <a:buFont typeface="+mj-lt"/>
              <a:buAutoNum type="arabicPeriod"/>
            </a:pPr>
            <a:r>
              <a:rPr lang="en-US" dirty="0" smtClean="0"/>
              <a:t>SO3</a:t>
            </a:r>
          </a:p>
          <a:p>
            <a:pPr marL="514350" indent="-514350">
              <a:buFont typeface="+mj-lt"/>
              <a:buAutoNum type="arabicPeriod"/>
            </a:pPr>
            <a:r>
              <a:rPr lang="en-US" dirty="0" smtClean="0"/>
              <a:t>PCl3</a:t>
            </a:r>
          </a:p>
          <a:p>
            <a:pPr marL="514350" indent="-514350">
              <a:buFont typeface="+mj-lt"/>
              <a:buAutoNum type="arabicPeriod"/>
            </a:pPr>
            <a:r>
              <a:rPr lang="en-US" dirty="0" smtClean="0"/>
              <a:t>NO</a:t>
            </a:r>
          </a:p>
          <a:p>
            <a:pPr marL="514350" indent="-514350">
              <a:buFont typeface="+mj-lt"/>
              <a:buAutoNum type="arabicPeriod"/>
            </a:pPr>
            <a:r>
              <a:rPr lang="en-US" dirty="0" smtClean="0"/>
              <a:t>P2O5</a:t>
            </a:r>
            <a:endParaRPr lang="en-US" dirty="0"/>
          </a:p>
        </p:txBody>
      </p:sp>
      <p:pic>
        <p:nvPicPr>
          <p:cNvPr id="1026" name="Picture 2" descr="C:\Documents and Settings\Administrator\Local Settings\Temporary Internet Files\Content.IE5\551161Z5\MC900060320[1].wmf"/>
          <p:cNvPicPr>
            <a:picLocks noChangeAspect="1" noChangeArrowheads="1"/>
          </p:cNvPicPr>
          <p:nvPr/>
        </p:nvPicPr>
        <p:blipFill>
          <a:blip r:embed="rId2" cstate="print"/>
          <a:srcRect/>
          <a:stretch>
            <a:fillRect/>
          </a:stretch>
        </p:blipFill>
        <p:spPr bwMode="auto">
          <a:xfrm>
            <a:off x="6477000" y="1219200"/>
            <a:ext cx="1588313" cy="1794053"/>
          </a:xfrm>
          <a:prstGeom prst="rect">
            <a:avLst/>
          </a:prstGeom>
          <a:noFill/>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a:t>
            </a:r>
            <a:endParaRPr lang="en-US" dirty="0"/>
          </a:p>
        </p:txBody>
      </p:sp>
      <p:sp>
        <p:nvSpPr>
          <p:cNvPr id="3" name="Content Placeholder 2"/>
          <p:cNvSpPr>
            <a:spLocks noGrp="1"/>
          </p:cNvSpPr>
          <p:nvPr>
            <p:ph idx="1"/>
          </p:nvPr>
        </p:nvSpPr>
        <p:spPr/>
        <p:txBody>
          <a:bodyPr/>
          <a:lstStyle/>
          <a:p>
            <a:r>
              <a:rPr lang="en-US" dirty="0" smtClean="0"/>
              <a:t>Name the following compounds</a:t>
            </a:r>
          </a:p>
          <a:p>
            <a:pPr marL="514350" indent="-514350">
              <a:buFont typeface="+mj-lt"/>
              <a:buAutoNum type="arabicPeriod"/>
            </a:pPr>
            <a:r>
              <a:rPr lang="en-US" dirty="0" smtClean="0"/>
              <a:t>CO2    CARBON DIOXIDE</a:t>
            </a:r>
          </a:p>
          <a:p>
            <a:pPr marL="514350" indent="-514350">
              <a:buFont typeface="+mj-lt"/>
              <a:buAutoNum type="arabicPeriod"/>
            </a:pPr>
            <a:r>
              <a:rPr lang="en-US" dirty="0" smtClean="0"/>
              <a:t>NO2    NITROGEN DIOXIDE</a:t>
            </a:r>
          </a:p>
          <a:p>
            <a:pPr marL="514350" indent="-514350">
              <a:buFont typeface="+mj-lt"/>
              <a:buAutoNum type="arabicPeriod"/>
            </a:pPr>
            <a:r>
              <a:rPr lang="en-US" dirty="0" smtClean="0"/>
              <a:t>SO3     SULFUR TRIOXIDE</a:t>
            </a:r>
          </a:p>
          <a:p>
            <a:pPr marL="514350" indent="-514350">
              <a:buFont typeface="+mj-lt"/>
              <a:buAutoNum type="arabicPeriod"/>
            </a:pPr>
            <a:r>
              <a:rPr lang="en-US" dirty="0" smtClean="0"/>
              <a:t>PCL3   PHOSPHORUS TRICHLORIDE</a:t>
            </a:r>
          </a:p>
          <a:p>
            <a:pPr marL="514350" indent="-514350">
              <a:buFont typeface="+mj-lt"/>
              <a:buAutoNum type="arabicPeriod"/>
            </a:pPr>
            <a:r>
              <a:rPr lang="en-US" dirty="0" smtClean="0"/>
              <a:t>NO      NITROGEN MONOXIDE</a:t>
            </a:r>
          </a:p>
          <a:p>
            <a:pPr marL="514350" indent="-514350">
              <a:buFont typeface="+mj-lt"/>
              <a:buAutoNum type="arabicPeriod"/>
            </a:pPr>
            <a:r>
              <a:rPr lang="en-US" dirty="0" smtClean="0"/>
              <a:t>P2O5   DIPHOSPHORUS PENTOXIDE</a:t>
            </a:r>
          </a:p>
          <a:p>
            <a:endParaRPr lang="en-US" dirty="0"/>
          </a:p>
        </p:txBody>
      </p:sp>
      <p:pic>
        <p:nvPicPr>
          <p:cNvPr id="9218" name="Picture 2" descr="C:\Documents and Settings\Administrator\Local Settings\Temporary Internet Files\Content.IE5\ZEOJABUJ\MC900078795[1].wmf"/>
          <p:cNvPicPr>
            <a:picLocks noChangeAspect="1" noChangeArrowheads="1"/>
          </p:cNvPicPr>
          <p:nvPr/>
        </p:nvPicPr>
        <p:blipFill>
          <a:blip r:embed="rId2" cstate="print"/>
          <a:srcRect/>
          <a:stretch>
            <a:fillRect/>
          </a:stretch>
        </p:blipFill>
        <p:spPr bwMode="auto">
          <a:xfrm>
            <a:off x="6629400" y="457200"/>
            <a:ext cx="1800175" cy="3302972"/>
          </a:xfrm>
          <a:prstGeom prst="rect">
            <a:avLst/>
          </a:prstGeom>
          <a:noFill/>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66800"/>
          </a:xfrm>
        </p:spPr>
        <p:txBody>
          <a:bodyPr>
            <a:normAutofit/>
          </a:bodyPr>
          <a:lstStyle/>
          <a:p>
            <a:r>
              <a:rPr lang="en-US" dirty="0" smtClean="0"/>
              <a:t>General Atomic Bonding Trends</a:t>
            </a:r>
            <a:endParaRPr lang="en-US" dirty="0"/>
          </a:p>
        </p:txBody>
      </p:sp>
      <p:sp>
        <p:nvSpPr>
          <p:cNvPr id="3" name="Content Placeholder 2"/>
          <p:cNvSpPr>
            <a:spLocks noGrp="1"/>
          </p:cNvSpPr>
          <p:nvPr>
            <p:ph idx="1"/>
          </p:nvPr>
        </p:nvSpPr>
        <p:spPr>
          <a:xfrm>
            <a:off x="457200" y="1676400"/>
            <a:ext cx="8229600" cy="4648200"/>
          </a:xfrm>
        </p:spPr>
        <p:txBody>
          <a:bodyPr/>
          <a:lstStyle/>
          <a:p>
            <a:r>
              <a:rPr lang="en-US" b="1" u="sng" dirty="0" smtClean="0"/>
              <a:t>Two nonmetallic  elements </a:t>
            </a:r>
            <a:r>
              <a:rPr lang="en-US" b="1" dirty="0" smtClean="0"/>
              <a:t>usually </a:t>
            </a:r>
            <a:r>
              <a:rPr lang="en-US" dirty="0" smtClean="0"/>
              <a:t>achieve stability by sharing electrons to </a:t>
            </a:r>
            <a:r>
              <a:rPr lang="en-US" b="1" dirty="0" smtClean="0"/>
              <a:t>form </a:t>
            </a:r>
            <a:r>
              <a:rPr lang="en-US" b="1" u="sng" dirty="0" smtClean="0"/>
              <a:t>a covalent compound</a:t>
            </a:r>
          </a:p>
          <a:p>
            <a:pPr>
              <a:buNone/>
            </a:pPr>
            <a:endParaRPr lang="en-US" b="1" u="sng" dirty="0" smtClean="0"/>
          </a:p>
          <a:p>
            <a:r>
              <a:rPr lang="en-US" dirty="0" smtClean="0"/>
              <a:t>Reacting atoms</a:t>
            </a:r>
            <a:r>
              <a:rPr lang="en-US" b="1" dirty="0" smtClean="0"/>
              <a:t>, when </a:t>
            </a:r>
            <a:r>
              <a:rPr lang="en-US" b="1" u="sng" dirty="0" smtClean="0"/>
              <a:t>one is a metal and one a nonmetal,</a:t>
            </a:r>
            <a:r>
              <a:rPr lang="en-US" b="1" dirty="0" smtClean="0"/>
              <a:t> </a:t>
            </a:r>
            <a:r>
              <a:rPr lang="en-US" dirty="0" smtClean="0"/>
              <a:t>are much more likely to transfer electrons and</a:t>
            </a:r>
            <a:r>
              <a:rPr lang="en-US" b="1" dirty="0" smtClean="0"/>
              <a:t> form </a:t>
            </a:r>
            <a:r>
              <a:rPr lang="en-US" b="1" u="sng" dirty="0" smtClean="0"/>
              <a:t>an ionic compound</a:t>
            </a:r>
            <a:r>
              <a:rPr lang="en-US" b="1" dirty="0" smtClean="0"/>
              <a:t>.</a:t>
            </a:r>
          </a:p>
          <a:p>
            <a:endParaRPr lang="en-US" b="1" dirty="0" smtClean="0"/>
          </a:p>
          <a:p>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57200"/>
            <a:ext cx="8763000" cy="914400"/>
          </a:xfrm>
        </p:spPr>
        <p:txBody>
          <a:bodyPr>
            <a:normAutofit fontScale="90000"/>
          </a:bodyPr>
          <a:lstStyle/>
          <a:p>
            <a:r>
              <a:rPr lang="en-US" dirty="0" smtClean="0"/>
              <a:t>Comparing Ionic and Covalent bonds</a:t>
            </a:r>
            <a:endParaRPr lang="en-US" dirty="0"/>
          </a:p>
        </p:txBody>
      </p:sp>
      <p:sp>
        <p:nvSpPr>
          <p:cNvPr id="3" name="Content Placeholder 2"/>
          <p:cNvSpPr>
            <a:spLocks noGrp="1"/>
          </p:cNvSpPr>
          <p:nvPr>
            <p:ph idx="1"/>
          </p:nvPr>
        </p:nvSpPr>
        <p:spPr>
          <a:xfrm>
            <a:off x="457200" y="1447800"/>
            <a:ext cx="8229600" cy="4876800"/>
          </a:xfrm>
        </p:spPr>
        <p:txBody>
          <a:bodyPr/>
          <a:lstStyle/>
          <a:p>
            <a:r>
              <a:rPr lang="en-US" dirty="0" smtClean="0"/>
              <a:t>When elements combine they form either ions or molecules</a:t>
            </a:r>
          </a:p>
          <a:p>
            <a:r>
              <a:rPr lang="en-US" dirty="0" smtClean="0"/>
              <a:t>This changes them dramatically, this is why compounds have different properties from the elements that make them up</a:t>
            </a:r>
            <a:endParaRPr lang="en-US" dirty="0"/>
          </a:p>
        </p:txBody>
      </p:sp>
      <p:pic>
        <p:nvPicPr>
          <p:cNvPr id="14338" name="Picture 2" descr="C:\Documents and Settings\Administrator\Local Settings\Temporary Internet Files\Content.IE5\NET4OJU2\MC900334330[1].wmf"/>
          <p:cNvPicPr>
            <a:picLocks noChangeAspect="1" noChangeArrowheads="1"/>
          </p:cNvPicPr>
          <p:nvPr/>
        </p:nvPicPr>
        <p:blipFill>
          <a:blip r:embed="rId2" cstate="print"/>
          <a:srcRect/>
          <a:stretch>
            <a:fillRect/>
          </a:stretch>
        </p:blipFill>
        <p:spPr bwMode="auto">
          <a:xfrm>
            <a:off x="5105400" y="3429000"/>
            <a:ext cx="3067062" cy="2197257"/>
          </a:xfrm>
          <a:prstGeom prst="rect">
            <a:avLst/>
          </a:prstGeom>
          <a:noFill/>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a:bodyPr>
          <a:lstStyle/>
          <a:p>
            <a:r>
              <a:rPr lang="en-US" dirty="0" smtClean="0"/>
              <a:t>Properties of Ionic Compounds</a:t>
            </a:r>
            <a:endParaRPr lang="en-US" dirty="0"/>
          </a:p>
        </p:txBody>
      </p:sp>
      <p:sp>
        <p:nvSpPr>
          <p:cNvPr id="3" name="Content Placeholder 2"/>
          <p:cNvSpPr>
            <a:spLocks noGrp="1"/>
          </p:cNvSpPr>
          <p:nvPr>
            <p:ph idx="1"/>
          </p:nvPr>
        </p:nvSpPr>
        <p:spPr>
          <a:xfrm>
            <a:off x="457200" y="1752600"/>
            <a:ext cx="8229600" cy="4572000"/>
          </a:xfrm>
        </p:spPr>
        <p:txBody>
          <a:bodyPr/>
          <a:lstStyle/>
          <a:p>
            <a:r>
              <a:rPr lang="en-US" dirty="0" smtClean="0"/>
              <a:t>Composed of well-organized, tightly bound ions</a:t>
            </a:r>
          </a:p>
          <a:p>
            <a:r>
              <a:rPr lang="en-US" dirty="0" smtClean="0"/>
              <a:t>They form strong three-dimensional crystal structures</a:t>
            </a:r>
          </a:p>
          <a:p>
            <a:r>
              <a:rPr lang="en-US" dirty="0" smtClean="0"/>
              <a:t>They are crystalline solids at room temperature</a:t>
            </a:r>
          </a:p>
          <a:p>
            <a:r>
              <a:rPr lang="en-US" dirty="0" smtClean="0"/>
              <a:t>They are generally hard, rough and brittle</a:t>
            </a:r>
          </a:p>
          <a:p>
            <a:r>
              <a:rPr lang="en-US" dirty="0" smtClean="0"/>
              <a:t>They have high melting points </a:t>
            </a:r>
          </a:p>
          <a:p>
            <a:r>
              <a:rPr lang="en-US" dirty="0" smtClean="0"/>
              <a:t>They are generally soluble in water and form a solution which conducts electricity (called an electrolyte)</a:t>
            </a:r>
          </a:p>
          <a:p>
            <a:r>
              <a:rPr lang="en-US" dirty="0" smtClean="0"/>
              <a:t>In liquid state they also conduct electricity</a:t>
            </a: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8686800" cy="990600"/>
          </a:xfrm>
        </p:spPr>
        <p:txBody>
          <a:bodyPr>
            <a:normAutofit fontScale="90000"/>
          </a:bodyPr>
          <a:lstStyle/>
          <a:p>
            <a:r>
              <a:rPr lang="en-US" dirty="0" smtClean="0"/>
              <a:t>Properties of Covalent Compounds</a:t>
            </a:r>
            <a:endParaRPr lang="en-US" dirty="0"/>
          </a:p>
        </p:txBody>
      </p:sp>
      <p:sp>
        <p:nvSpPr>
          <p:cNvPr id="3" name="Content Placeholder 2"/>
          <p:cNvSpPr>
            <a:spLocks noGrp="1"/>
          </p:cNvSpPr>
          <p:nvPr>
            <p:ph idx="1"/>
          </p:nvPr>
        </p:nvSpPr>
        <p:spPr>
          <a:xfrm>
            <a:off x="457200" y="1600200"/>
            <a:ext cx="8229600" cy="4724400"/>
          </a:xfrm>
        </p:spPr>
        <p:txBody>
          <a:bodyPr>
            <a:normAutofit fontScale="92500"/>
          </a:bodyPr>
          <a:lstStyle/>
          <a:p>
            <a:r>
              <a:rPr lang="en-US" dirty="0" smtClean="0"/>
              <a:t>Relatively weak </a:t>
            </a:r>
            <a:r>
              <a:rPr lang="en-US" b="1" u="sng" dirty="0" err="1" smtClean="0"/>
              <a:t>Interparticle</a:t>
            </a:r>
            <a:r>
              <a:rPr lang="en-US" b="1" u="sng" dirty="0" smtClean="0"/>
              <a:t> forces</a:t>
            </a:r>
            <a:r>
              <a:rPr lang="en-US" dirty="0" smtClean="0"/>
              <a:t>: forces between particles that make up a substance</a:t>
            </a:r>
          </a:p>
          <a:p>
            <a:pPr lvl="1"/>
            <a:r>
              <a:rPr lang="en-US" dirty="0" smtClean="0"/>
              <a:t>The molecules have no ionic charge so the attractive force between them is weak</a:t>
            </a:r>
          </a:p>
          <a:p>
            <a:r>
              <a:rPr lang="en-US" dirty="0" smtClean="0"/>
              <a:t>Many are liquid or gas at room temperature</a:t>
            </a:r>
          </a:p>
          <a:p>
            <a:r>
              <a:rPr lang="en-US" dirty="0" smtClean="0"/>
              <a:t>If they are solid at room temp, they have low melting point</a:t>
            </a:r>
          </a:p>
          <a:p>
            <a:pPr lvl="1"/>
            <a:r>
              <a:rPr lang="en-US" dirty="0" smtClean="0"/>
              <a:t>Ex. Sugar</a:t>
            </a:r>
          </a:p>
          <a:p>
            <a:r>
              <a:rPr lang="en-US" dirty="0" smtClean="0"/>
              <a:t>They do not conduct electricity</a:t>
            </a:r>
          </a:p>
          <a:p>
            <a:r>
              <a:rPr lang="en-US" dirty="0" smtClean="0"/>
              <a:t>Many do not dissolve in water (ex vegetable oil), but some do (sugar)</a:t>
            </a:r>
          </a:p>
          <a:p>
            <a:r>
              <a:rPr lang="en-US" dirty="0" smtClean="0"/>
              <a:t>Generally Less soluble in water</a:t>
            </a:r>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04088"/>
            <a:ext cx="8686800" cy="896112"/>
          </a:xfrm>
        </p:spPr>
        <p:txBody>
          <a:bodyPr>
            <a:normAutofit fontScale="90000"/>
          </a:bodyPr>
          <a:lstStyle/>
          <a:p>
            <a:pPr algn="ctr"/>
            <a:r>
              <a:rPr lang="en-US" sz="4400" dirty="0" err="1" smtClean="0"/>
              <a:t>Interparticle</a:t>
            </a:r>
            <a:r>
              <a:rPr lang="en-US" sz="4400" dirty="0" smtClean="0"/>
              <a:t> Forces Make the Difference</a:t>
            </a:r>
            <a:endParaRPr lang="en-US" sz="4400" dirty="0"/>
          </a:p>
        </p:txBody>
      </p:sp>
      <p:sp>
        <p:nvSpPr>
          <p:cNvPr id="3" name="Content Placeholder 2"/>
          <p:cNvSpPr>
            <a:spLocks noGrp="1"/>
          </p:cNvSpPr>
          <p:nvPr>
            <p:ph idx="1"/>
          </p:nvPr>
        </p:nvSpPr>
        <p:spPr/>
        <p:txBody>
          <a:bodyPr/>
          <a:lstStyle/>
          <a:p>
            <a:r>
              <a:rPr lang="en-US" sz="2800" dirty="0" err="1" smtClean="0"/>
              <a:t>Interparticle</a:t>
            </a:r>
            <a:r>
              <a:rPr lang="en-US" sz="2800" dirty="0" smtClean="0"/>
              <a:t> Forces are the key to determining a substances state of matter at room temperature as well as many other properties</a:t>
            </a:r>
          </a:p>
          <a:p>
            <a:pPr>
              <a:buNone/>
            </a:pPr>
            <a:endParaRPr lang="en-US" sz="2800" dirty="0" smtClean="0"/>
          </a:p>
          <a:p>
            <a:endParaRPr lang="en-US" dirty="0"/>
          </a:p>
        </p:txBody>
      </p:sp>
      <p:pic>
        <p:nvPicPr>
          <p:cNvPr id="13314" name="Picture 2" descr="C:\Documents and Settings\Administrator\Local Settings\Temporary Internet Files\Content.IE5\NET4OJU2\MC900384028[1].wmf"/>
          <p:cNvPicPr>
            <a:picLocks noChangeAspect="1" noChangeArrowheads="1"/>
          </p:cNvPicPr>
          <p:nvPr/>
        </p:nvPicPr>
        <p:blipFill>
          <a:blip r:embed="rId2" cstate="print"/>
          <a:srcRect/>
          <a:stretch>
            <a:fillRect/>
          </a:stretch>
        </p:blipFill>
        <p:spPr bwMode="auto">
          <a:xfrm>
            <a:off x="4953000" y="3657600"/>
            <a:ext cx="1869948" cy="1352398"/>
          </a:xfrm>
          <a:prstGeom prst="rect">
            <a:avLst/>
          </a:prstGeom>
          <a:noFill/>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81000"/>
            <a:ext cx="8229600" cy="1066800"/>
          </a:xfrm>
        </p:spPr>
        <p:txBody>
          <a:bodyPr>
            <a:normAutofit fontScale="90000"/>
          </a:bodyPr>
          <a:lstStyle/>
          <a:p>
            <a:pPr algn="ctr"/>
            <a:r>
              <a:rPr lang="en-US" dirty="0" smtClean="0"/>
              <a:t>Compare and Contrast Properties</a:t>
            </a:r>
            <a:endParaRPr lang="en-US" dirty="0"/>
          </a:p>
        </p:txBody>
      </p:sp>
      <p:sp>
        <p:nvSpPr>
          <p:cNvPr id="5" name="Text Placeholder 4"/>
          <p:cNvSpPr>
            <a:spLocks noGrp="1"/>
          </p:cNvSpPr>
          <p:nvPr>
            <p:ph type="body" idx="1"/>
          </p:nvPr>
        </p:nvSpPr>
        <p:spPr>
          <a:xfrm>
            <a:off x="457200" y="1371600"/>
            <a:ext cx="4040188" cy="990600"/>
          </a:xfrm>
        </p:spPr>
        <p:txBody>
          <a:bodyPr/>
          <a:lstStyle/>
          <a:p>
            <a:r>
              <a:rPr lang="en-US" dirty="0" smtClean="0"/>
              <a:t>Ionic Compounds</a:t>
            </a:r>
            <a:endParaRPr lang="en-US" dirty="0"/>
          </a:p>
        </p:txBody>
      </p:sp>
      <p:sp>
        <p:nvSpPr>
          <p:cNvPr id="7" name="Text Placeholder 6"/>
          <p:cNvSpPr>
            <a:spLocks noGrp="1"/>
          </p:cNvSpPr>
          <p:nvPr>
            <p:ph type="body" sz="half" idx="3"/>
          </p:nvPr>
        </p:nvSpPr>
        <p:spPr>
          <a:xfrm>
            <a:off x="4645025" y="1447801"/>
            <a:ext cx="4041775" cy="914400"/>
          </a:xfrm>
        </p:spPr>
        <p:txBody>
          <a:bodyPr/>
          <a:lstStyle/>
          <a:p>
            <a:r>
              <a:rPr lang="en-US" dirty="0" smtClean="0"/>
              <a:t>Covalent Compounds</a:t>
            </a:r>
            <a:endParaRPr lang="en-US" dirty="0"/>
          </a:p>
        </p:txBody>
      </p:sp>
      <p:sp>
        <p:nvSpPr>
          <p:cNvPr id="6" name="Content Placeholder 5"/>
          <p:cNvSpPr>
            <a:spLocks noGrp="1"/>
          </p:cNvSpPr>
          <p:nvPr>
            <p:ph sz="quarter" idx="2"/>
          </p:nvPr>
        </p:nvSpPr>
        <p:spPr>
          <a:xfrm>
            <a:off x="457200" y="2362200"/>
            <a:ext cx="4040188" cy="3998120"/>
          </a:xfrm>
        </p:spPr>
        <p:txBody>
          <a:bodyPr/>
          <a:lstStyle/>
          <a:p>
            <a:pPr marL="457200" indent="-457200">
              <a:buFont typeface="+mj-lt"/>
              <a:buAutoNum type="arabicPeriod"/>
            </a:pPr>
            <a:r>
              <a:rPr lang="en-US" dirty="0" smtClean="0"/>
              <a:t>Ions held tightly in solid state by strong </a:t>
            </a:r>
            <a:r>
              <a:rPr lang="en-US" dirty="0" err="1" smtClean="0"/>
              <a:t>interparticular</a:t>
            </a:r>
            <a:r>
              <a:rPr lang="en-US" dirty="0" smtClean="0"/>
              <a:t> forces- solid at room temp</a:t>
            </a:r>
          </a:p>
          <a:p>
            <a:pPr marL="457200" indent="-457200">
              <a:buFont typeface="+mj-lt"/>
              <a:buAutoNum type="arabicPeriod"/>
            </a:pPr>
            <a:endParaRPr lang="en-US" dirty="0" smtClean="0"/>
          </a:p>
          <a:p>
            <a:pPr marL="457200" indent="-457200">
              <a:buFont typeface="+mj-lt"/>
              <a:buAutoNum type="arabicPeriod"/>
            </a:pPr>
            <a:r>
              <a:rPr lang="en-US" dirty="0" smtClean="0"/>
              <a:t>Good conductors in liquid form and when dissolved in water</a:t>
            </a:r>
          </a:p>
          <a:p>
            <a:pPr marL="457200" indent="-457200">
              <a:buFont typeface="+mj-lt"/>
              <a:buAutoNum type="arabicPeriod"/>
            </a:pPr>
            <a:r>
              <a:rPr lang="en-US" dirty="0" smtClean="0"/>
              <a:t>Water soluble- ions are attracted by water</a:t>
            </a:r>
            <a:endParaRPr lang="en-US" dirty="0"/>
          </a:p>
        </p:txBody>
      </p:sp>
      <p:sp>
        <p:nvSpPr>
          <p:cNvPr id="8" name="Content Placeholder 7"/>
          <p:cNvSpPr>
            <a:spLocks noGrp="1"/>
          </p:cNvSpPr>
          <p:nvPr>
            <p:ph sz="quarter" idx="4"/>
          </p:nvPr>
        </p:nvSpPr>
        <p:spPr>
          <a:xfrm>
            <a:off x="4572000" y="2362200"/>
            <a:ext cx="4041775" cy="3845720"/>
          </a:xfrm>
        </p:spPr>
        <p:txBody>
          <a:bodyPr/>
          <a:lstStyle/>
          <a:p>
            <a:pPr marL="457200" indent="-457200">
              <a:buFont typeface="+mj-lt"/>
              <a:buAutoNum type="arabicPeriod"/>
            </a:pPr>
            <a:r>
              <a:rPr lang="en-US" dirty="0" smtClean="0"/>
              <a:t>Much weaker </a:t>
            </a:r>
            <a:r>
              <a:rPr lang="en-US" dirty="0" err="1" smtClean="0"/>
              <a:t>interparticular</a:t>
            </a:r>
            <a:r>
              <a:rPr lang="en-US" dirty="0" smtClean="0"/>
              <a:t> forces hold them together more loosely- liquid or gas at room temp (few solids)</a:t>
            </a:r>
          </a:p>
          <a:p>
            <a:pPr marL="457200" indent="-457200">
              <a:buFont typeface="+mj-lt"/>
              <a:buAutoNum type="arabicPeriod"/>
            </a:pPr>
            <a:r>
              <a:rPr lang="en-US" dirty="0" smtClean="0"/>
              <a:t>Not electrical conductors</a:t>
            </a:r>
          </a:p>
          <a:p>
            <a:pPr marL="457200" indent="-457200">
              <a:buFont typeface="+mj-lt"/>
              <a:buAutoNum type="arabicPeriod"/>
            </a:pPr>
            <a:endParaRPr lang="en-US" dirty="0" smtClean="0"/>
          </a:p>
          <a:p>
            <a:pPr marL="457200" indent="-457200">
              <a:buFont typeface="+mj-lt"/>
              <a:buAutoNum type="arabicPeriod"/>
            </a:pPr>
            <a:endParaRPr lang="en-US" dirty="0" smtClean="0"/>
          </a:p>
          <a:p>
            <a:pPr marL="457200" indent="-457200">
              <a:buFont typeface="+mj-lt"/>
              <a:buAutoNum type="arabicPeriod"/>
            </a:pPr>
            <a:r>
              <a:rPr lang="en-US" dirty="0" smtClean="0"/>
              <a:t>Less soluble or insoluble in water-not attracted by water</a:t>
            </a:r>
            <a:endParaRPr lang="en-US" dirty="0"/>
          </a:p>
        </p:txBody>
      </p:sp>
      <p:pic>
        <p:nvPicPr>
          <p:cNvPr id="2050" name="Picture 2" descr="C:\Documents and Settings\Administrator\Local Settings\Temporary Internet Files\Content.IE5\551161Z5\MC900435278[1].wmf"/>
          <p:cNvPicPr>
            <a:picLocks noChangeAspect="1" noChangeArrowheads="1"/>
          </p:cNvPicPr>
          <p:nvPr/>
        </p:nvPicPr>
        <p:blipFill>
          <a:blip r:embed="rId2" cstate="print"/>
          <a:srcRect/>
          <a:stretch>
            <a:fillRect/>
          </a:stretch>
        </p:blipFill>
        <p:spPr bwMode="auto">
          <a:xfrm>
            <a:off x="3124200" y="5448300"/>
            <a:ext cx="2032000" cy="14097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90600"/>
          </a:xfrm>
        </p:spPr>
        <p:txBody>
          <a:bodyPr/>
          <a:lstStyle/>
          <a:p>
            <a:r>
              <a:rPr lang="en-US" b="1" dirty="0" smtClean="0"/>
              <a:t>Answers</a:t>
            </a:r>
            <a:endParaRPr lang="en-US" b="1" dirty="0"/>
          </a:p>
        </p:txBody>
      </p:sp>
      <p:sp>
        <p:nvSpPr>
          <p:cNvPr id="3" name="Content Placeholder 2"/>
          <p:cNvSpPr>
            <a:spLocks noGrp="1"/>
          </p:cNvSpPr>
          <p:nvPr>
            <p:ph idx="1"/>
          </p:nvPr>
        </p:nvSpPr>
        <p:spPr>
          <a:xfrm>
            <a:off x="457200" y="1295400"/>
            <a:ext cx="8229600" cy="5029200"/>
          </a:xfrm>
        </p:spPr>
        <p:txBody>
          <a:bodyPr>
            <a:normAutofit fontScale="92500" lnSpcReduction="20000"/>
          </a:bodyPr>
          <a:lstStyle/>
          <a:p>
            <a:pPr marL="514350" indent="-514350">
              <a:buFont typeface="+mj-lt"/>
              <a:buAutoNum type="arabicPeriod"/>
            </a:pPr>
            <a:r>
              <a:rPr lang="en-US" dirty="0" smtClean="0"/>
              <a:t>Identify each of the following as a compound or not a compound</a:t>
            </a:r>
          </a:p>
          <a:p>
            <a:pPr marL="880110" lvl="1" indent="-514350">
              <a:buFont typeface="+mj-lt"/>
              <a:buAutoNum type="alphaLcPeriod"/>
            </a:pPr>
            <a:r>
              <a:rPr lang="en-US" dirty="0" smtClean="0"/>
              <a:t>Water--- compound</a:t>
            </a:r>
          </a:p>
          <a:p>
            <a:pPr marL="880110" lvl="1" indent="-514350">
              <a:buFont typeface="+mj-lt"/>
              <a:buAutoNum type="alphaLcPeriod"/>
            </a:pPr>
            <a:r>
              <a:rPr lang="en-US" dirty="0" smtClean="0"/>
              <a:t>Nitrogen---- no, an element</a:t>
            </a:r>
          </a:p>
          <a:p>
            <a:pPr marL="880110" lvl="1" indent="-514350">
              <a:buFont typeface="+mj-lt"/>
              <a:buAutoNum type="alphaLcPeriod"/>
            </a:pPr>
            <a:r>
              <a:rPr lang="en-US" dirty="0" smtClean="0"/>
              <a:t>Carbon dioxide-----compound</a:t>
            </a:r>
          </a:p>
          <a:p>
            <a:pPr marL="880110" lvl="1" indent="-514350">
              <a:buFont typeface="+mj-lt"/>
              <a:buAutoNum type="alphaLcPeriod"/>
            </a:pPr>
            <a:r>
              <a:rPr lang="en-US" dirty="0" smtClean="0"/>
              <a:t>Deuterium-----no , an element</a:t>
            </a:r>
          </a:p>
          <a:p>
            <a:pPr marL="514350" indent="-514350">
              <a:buFont typeface="+mj-lt"/>
              <a:buAutoNum type="arabicPeriod"/>
            </a:pPr>
            <a:r>
              <a:rPr lang="en-US" dirty="0" smtClean="0"/>
              <a:t>What subatomic particles are involved in forming compounds?--- valence electrons</a:t>
            </a:r>
          </a:p>
          <a:p>
            <a:pPr marL="514350" indent="-514350">
              <a:buFont typeface="+mj-lt"/>
              <a:buAutoNum type="arabicPeriod"/>
            </a:pPr>
            <a:r>
              <a:rPr lang="en-US" dirty="0" smtClean="0"/>
              <a:t>Why do  elements form compounds? --To rearrange electrons in order to achieve a stable electron configuration</a:t>
            </a:r>
          </a:p>
          <a:p>
            <a:pPr marL="514350" indent="-514350">
              <a:buFont typeface="+mj-lt"/>
              <a:buAutoNum type="arabicPeriod"/>
            </a:pPr>
            <a:r>
              <a:rPr lang="en-US" dirty="0" smtClean="0"/>
              <a:t>Which group of elements rarely forms compounds?</a:t>
            </a:r>
          </a:p>
          <a:p>
            <a:pPr marL="514350" indent="-514350">
              <a:buNone/>
            </a:pPr>
            <a:r>
              <a:rPr lang="en-US" dirty="0" smtClean="0"/>
              <a:t>       Explain why. ---Noble gasses, because they already have a stable electron configuration</a:t>
            </a:r>
          </a:p>
          <a:p>
            <a:endParaRPr lang="en-US" dirty="0"/>
          </a:p>
        </p:txBody>
      </p:sp>
      <p:pic>
        <p:nvPicPr>
          <p:cNvPr id="8194" name="Picture 2" descr="C:\Documents and Settings\Administrator\Local Settings\Temporary Internet Files\Content.IE5\TQ0JBJEQ\MC900391006[1].wmf"/>
          <p:cNvPicPr>
            <a:picLocks noChangeAspect="1" noChangeArrowheads="1"/>
          </p:cNvPicPr>
          <p:nvPr/>
        </p:nvPicPr>
        <p:blipFill>
          <a:blip r:embed="rId2" cstate="print"/>
          <a:srcRect/>
          <a:stretch>
            <a:fillRect/>
          </a:stretch>
        </p:blipFill>
        <p:spPr bwMode="auto">
          <a:xfrm>
            <a:off x="6096000" y="1676400"/>
            <a:ext cx="2118900" cy="1600200"/>
          </a:xfrm>
          <a:prstGeom prst="rect">
            <a:avLst/>
          </a:prstGeom>
          <a:noFill/>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381000"/>
            <a:ext cx="8229600" cy="1066800"/>
          </a:xfrm>
        </p:spPr>
        <p:txBody>
          <a:bodyPr>
            <a:normAutofit/>
          </a:bodyPr>
          <a:lstStyle/>
          <a:p>
            <a:r>
              <a:rPr lang="en-US" dirty="0" smtClean="0"/>
              <a:t>Check your Understanding</a:t>
            </a:r>
            <a:endParaRPr lang="en-US" dirty="0"/>
          </a:p>
        </p:txBody>
      </p:sp>
      <p:sp>
        <p:nvSpPr>
          <p:cNvPr id="8" name="Content Placeholder 7"/>
          <p:cNvSpPr>
            <a:spLocks noGrp="1"/>
          </p:cNvSpPr>
          <p:nvPr>
            <p:ph idx="1"/>
          </p:nvPr>
        </p:nvSpPr>
        <p:spPr>
          <a:xfrm>
            <a:off x="457200" y="1524000"/>
            <a:ext cx="8229600" cy="4800600"/>
          </a:xfrm>
        </p:spPr>
        <p:txBody>
          <a:bodyPr/>
          <a:lstStyle/>
          <a:p>
            <a:pPr marL="514350" indent="-514350">
              <a:buFont typeface="+mj-lt"/>
              <a:buAutoNum type="arabicPeriod"/>
            </a:pPr>
            <a:r>
              <a:rPr lang="en-US" dirty="0" smtClean="0"/>
              <a:t>Describe two processes by which elements can form stable compounds? What is the type of bonding that occurs from each process?</a:t>
            </a:r>
          </a:p>
          <a:p>
            <a:pPr marL="514350" indent="-514350">
              <a:buFont typeface="+mj-lt"/>
              <a:buAutoNum type="arabicPeriod"/>
            </a:pPr>
            <a:r>
              <a:rPr lang="en-US" dirty="0" smtClean="0"/>
              <a:t>An unknown compound dissolves in water but does not conduct electricity. Is the compound more likely ionic or covalent? Explain</a:t>
            </a:r>
          </a:p>
          <a:p>
            <a:pPr marL="514350" indent="-514350">
              <a:buFont typeface="+mj-lt"/>
              <a:buAutoNum type="arabicPeriod"/>
            </a:pPr>
            <a:r>
              <a:rPr lang="en-US" dirty="0" smtClean="0"/>
              <a:t>Why does </a:t>
            </a:r>
            <a:r>
              <a:rPr lang="en-US" dirty="0" err="1" smtClean="0"/>
              <a:t>NaCl</a:t>
            </a:r>
            <a:r>
              <a:rPr lang="en-US" dirty="0" smtClean="0"/>
              <a:t> have to be heated to 800 </a:t>
            </a:r>
            <a:r>
              <a:rPr lang="en-US" dirty="0" err="1" smtClean="0"/>
              <a:t>degreesC</a:t>
            </a:r>
            <a:r>
              <a:rPr lang="en-US" dirty="0" smtClean="0"/>
              <a:t> before melting, and candle wax starts to melt at 50 degrees C.</a:t>
            </a:r>
          </a:p>
          <a:p>
            <a:pPr marL="514350" indent="-514350">
              <a:buFont typeface="+mj-lt"/>
              <a:buAutoNum type="arabicPeriod"/>
            </a:pPr>
            <a:r>
              <a:rPr lang="en-US" dirty="0" smtClean="0"/>
              <a:t>Explain why ionic compounds conduct an electric current in solution but covalent compounds do not?</a:t>
            </a:r>
            <a:endParaRPr lang="en-US" dirty="0"/>
          </a:p>
        </p:txBody>
      </p:sp>
      <p:pic>
        <p:nvPicPr>
          <p:cNvPr id="11266" name="Picture 2" descr="C:\Documents and Settings\Administrator\Local Settings\Temporary Internet Files\Content.IE5\NET4OJU2\MC900023636[1].wmf"/>
          <p:cNvPicPr>
            <a:picLocks noChangeAspect="1" noChangeArrowheads="1"/>
          </p:cNvPicPr>
          <p:nvPr/>
        </p:nvPicPr>
        <p:blipFill>
          <a:blip r:embed="rId2" cstate="print"/>
          <a:srcRect/>
          <a:stretch>
            <a:fillRect/>
          </a:stretch>
        </p:blipFill>
        <p:spPr bwMode="auto">
          <a:xfrm>
            <a:off x="7543800" y="304800"/>
            <a:ext cx="1295400" cy="1295400"/>
          </a:xfrm>
          <a:prstGeom prst="rect">
            <a:avLst/>
          </a:prstGeom>
          <a:noFill/>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14400"/>
          </a:xfrm>
        </p:spPr>
        <p:txBody>
          <a:bodyPr>
            <a:normAutofit/>
          </a:bodyPr>
          <a:lstStyle/>
          <a:p>
            <a:r>
              <a:rPr lang="en-US" dirty="0" smtClean="0"/>
              <a:t>Answers</a:t>
            </a:r>
            <a:endParaRPr lang="en-US" dirty="0"/>
          </a:p>
        </p:txBody>
      </p:sp>
      <p:sp>
        <p:nvSpPr>
          <p:cNvPr id="3" name="Content Placeholder 2"/>
          <p:cNvSpPr>
            <a:spLocks noGrp="1"/>
          </p:cNvSpPr>
          <p:nvPr>
            <p:ph idx="1"/>
          </p:nvPr>
        </p:nvSpPr>
        <p:spPr>
          <a:xfrm>
            <a:off x="228600" y="1219200"/>
            <a:ext cx="8458200" cy="5105400"/>
          </a:xfrm>
        </p:spPr>
        <p:txBody>
          <a:bodyPr>
            <a:normAutofit fontScale="92500" lnSpcReduction="10000"/>
          </a:bodyPr>
          <a:lstStyle/>
          <a:p>
            <a:pPr marL="514350" indent="-514350">
              <a:buFont typeface="+mj-lt"/>
              <a:buAutoNum type="arabicPeriod"/>
            </a:pPr>
            <a:r>
              <a:rPr lang="en-US" dirty="0" smtClean="0"/>
              <a:t>Two processes by which elements can form stable compounds are transferring valence electrons (Ionic Bonds) or sharing valence electrons (Covalent Bonds)</a:t>
            </a:r>
          </a:p>
          <a:p>
            <a:pPr marL="514350" indent="-514350">
              <a:buFont typeface="+mj-lt"/>
              <a:buAutoNum type="arabicPeriod"/>
            </a:pPr>
            <a:r>
              <a:rPr lang="en-US" dirty="0" smtClean="0"/>
              <a:t>It is more likely to be covalent because ionic compounds in solution would be made of mobile ions that would conduct an electrical current</a:t>
            </a:r>
          </a:p>
          <a:p>
            <a:pPr marL="514350" indent="-514350">
              <a:buFont typeface="+mj-lt"/>
              <a:buAutoNum type="arabicPeriod"/>
            </a:pPr>
            <a:r>
              <a:rPr lang="en-US" dirty="0" err="1" smtClean="0"/>
              <a:t>NaCl</a:t>
            </a:r>
            <a:r>
              <a:rPr lang="en-US" dirty="0" smtClean="0"/>
              <a:t> is an ionic compound and is held together by strong </a:t>
            </a:r>
            <a:r>
              <a:rPr lang="en-US" dirty="0" err="1" smtClean="0"/>
              <a:t>interparticle</a:t>
            </a:r>
            <a:r>
              <a:rPr lang="en-US" dirty="0" smtClean="0"/>
              <a:t> forces which have to be broken in order to melt, candle wax is a covalent </a:t>
            </a:r>
            <a:r>
              <a:rPr lang="en-US" dirty="0" smtClean="0"/>
              <a:t>compound </a:t>
            </a:r>
            <a:r>
              <a:rPr lang="en-US" dirty="0" smtClean="0"/>
              <a:t>with very weak </a:t>
            </a:r>
            <a:r>
              <a:rPr lang="en-US" dirty="0" err="1" smtClean="0"/>
              <a:t>interparticle</a:t>
            </a:r>
            <a:r>
              <a:rPr lang="en-US" dirty="0" smtClean="0"/>
              <a:t> forces so melting is easy.</a:t>
            </a:r>
          </a:p>
          <a:p>
            <a:pPr marL="514350" indent="-514350">
              <a:buFont typeface="+mj-lt"/>
              <a:buAutoNum type="arabicPeriod"/>
            </a:pPr>
            <a:r>
              <a:rPr lang="en-US" dirty="0" smtClean="0"/>
              <a:t>To conduct electricity there must be ions that are free to move so that they can pass the electrons along, this does not happen with covalent compounds but does with ionic compounds in solution.</a:t>
            </a:r>
          </a:p>
          <a:p>
            <a:pPr marL="514350" indent="-514350">
              <a:buFont typeface="+mj-lt"/>
              <a:buAutoNum type="arabicPeriod"/>
            </a:pPr>
            <a:endParaRPr lang="en-US" dirty="0" smtClean="0"/>
          </a:p>
          <a:p>
            <a:pPr marL="514350" indent="-514350">
              <a:buFont typeface="+mj-lt"/>
              <a:buAutoNum type="arabicPeriod"/>
            </a:pPr>
            <a:endParaRPr lang="en-US" dirty="0" smtClean="0"/>
          </a:p>
          <a:p>
            <a:pPr marL="514350" indent="-514350">
              <a:buFont typeface="+mj-lt"/>
              <a:buAutoNum type="arabicPeriod"/>
            </a:pPr>
            <a:endParaRPr lang="en-US" dirty="0"/>
          </a:p>
        </p:txBody>
      </p:sp>
      <p:pic>
        <p:nvPicPr>
          <p:cNvPr id="12290" name="Picture 2" descr="C:\Documents and Settings\Administrator\Local Settings\Temporary Internet Files\Content.IE5\551161Z5\MC900022408[1].wmf"/>
          <p:cNvPicPr>
            <a:picLocks noChangeAspect="1" noChangeArrowheads="1"/>
          </p:cNvPicPr>
          <p:nvPr/>
        </p:nvPicPr>
        <p:blipFill>
          <a:blip r:embed="rId2" cstate="print"/>
          <a:srcRect/>
          <a:stretch>
            <a:fillRect/>
          </a:stretch>
        </p:blipFill>
        <p:spPr bwMode="auto">
          <a:xfrm>
            <a:off x="7507224" y="0"/>
            <a:ext cx="1636776" cy="1789481"/>
          </a:xfrm>
          <a:prstGeom prst="rect">
            <a:avLst/>
          </a:prstGeom>
          <a:noFill/>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839200" cy="914400"/>
          </a:xfrm>
        </p:spPr>
        <p:txBody>
          <a:bodyPr>
            <a:normAutofit/>
          </a:bodyPr>
          <a:lstStyle/>
          <a:p>
            <a:r>
              <a:rPr lang="en-US" dirty="0" smtClean="0"/>
              <a:t>Predicting the Type of Bond</a:t>
            </a:r>
            <a:endParaRPr lang="en-US" dirty="0"/>
          </a:p>
        </p:txBody>
      </p:sp>
      <p:sp>
        <p:nvSpPr>
          <p:cNvPr id="3" name="Content Placeholder 2"/>
          <p:cNvSpPr>
            <a:spLocks noGrp="1"/>
          </p:cNvSpPr>
          <p:nvPr>
            <p:ph idx="1"/>
          </p:nvPr>
        </p:nvSpPr>
        <p:spPr>
          <a:xfrm>
            <a:off x="228600" y="1371600"/>
            <a:ext cx="8686800" cy="5257800"/>
          </a:xfrm>
        </p:spPr>
        <p:txBody>
          <a:bodyPr>
            <a:normAutofit fontScale="92500"/>
          </a:bodyPr>
          <a:lstStyle/>
          <a:p>
            <a:pPr>
              <a:buNone/>
            </a:pPr>
            <a:r>
              <a:rPr lang="en-US" b="1" dirty="0" smtClean="0"/>
              <a:t>The type of bond formed depends on two properties</a:t>
            </a:r>
          </a:p>
          <a:p>
            <a:pPr marL="880110" lvl="1" indent="-514350">
              <a:buFont typeface="+mj-lt"/>
              <a:buAutoNum type="arabicPeriod"/>
            </a:pPr>
            <a:r>
              <a:rPr lang="en-US" b="1" dirty="0" smtClean="0"/>
              <a:t>Electron configuration</a:t>
            </a:r>
          </a:p>
          <a:p>
            <a:pPr marL="880110" lvl="1" indent="-514350">
              <a:buFont typeface="+mj-lt"/>
              <a:buAutoNum type="arabicPeriod"/>
            </a:pPr>
            <a:r>
              <a:rPr lang="en-US" b="1" dirty="0" smtClean="0"/>
              <a:t>Attraction for electrons: </a:t>
            </a:r>
            <a:r>
              <a:rPr lang="en-US" b="1" u="sng" dirty="0" err="1" smtClean="0"/>
              <a:t>electronegativity</a:t>
            </a:r>
            <a:endParaRPr lang="en-US" b="1" u="sng" dirty="0" smtClean="0"/>
          </a:p>
          <a:p>
            <a:pPr marL="514350" indent="-514350"/>
            <a:r>
              <a:rPr lang="en-US" u="sng" dirty="0" smtClean="0"/>
              <a:t>In some covalent bonds the sharing is not even</a:t>
            </a:r>
            <a:endParaRPr lang="en-US" dirty="0" smtClean="0"/>
          </a:p>
          <a:p>
            <a:pPr marL="880110" lvl="1" indent="-514350"/>
            <a:r>
              <a:rPr lang="en-US" dirty="0" smtClean="0"/>
              <a:t>These bonds are called polar covalent bonds</a:t>
            </a:r>
          </a:p>
          <a:p>
            <a:pPr marL="1154430" lvl="2" indent="-514350"/>
            <a:r>
              <a:rPr lang="en-US" dirty="0" smtClean="0"/>
              <a:t>They have some ionic character</a:t>
            </a:r>
          </a:p>
          <a:p>
            <a:pPr marL="1154430" lvl="2" indent="-514350"/>
            <a:r>
              <a:rPr lang="en-US" dirty="0" smtClean="0"/>
              <a:t>The unequal sharing creates 2 poles (- end and + end)</a:t>
            </a:r>
          </a:p>
          <a:p>
            <a:pPr marL="880110" lvl="1" indent="-514350"/>
            <a:r>
              <a:rPr lang="en-US" dirty="0" smtClean="0"/>
              <a:t>The less electronegative atom will be positive, less attraction for the electron</a:t>
            </a:r>
          </a:p>
          <a:p>
            <a:pPr marL="514350" indent="-514350">
              <a:buNone/>
            </a:pPr>
            <a:r>
              <a:rPr lang="en-US" b="1" dirty="0" smtClean="0"/>
              <a:t>Differences in </a:t>
            </a:r>
            <a:r>
              <a:rPr lang="en-US" b="1" dirty="0" err="1" smtClean="0"/>
              <a:t>electronegativity</a:t>
            </a:r>
            <a:r>
              <a:rPr lang="en-US" b="1" dirty="0" smtClean="0"/>
              <a:t> can determine bond type</a:t>
            </a:r>
          </a:p>
          <a:p>
            <a:pPr marL="880110" lvl="1" indent="-514350"/>
            <a:r>
              <a:rPr lang="en-US" dirty="0" smtClean="0"/>
              <a:t>Differences </a:t>
            </a:r>
            <a:r>
              <a:rPr lang="en-US" b="1" dirty="0" smtClean="0"/>
              <a:t>greater than 2.0  makes ionic bond</a:t>
            </a:r>
          </a:p>
          <a:p>
            <a:pPr marL="880110" lvl="1" indent="-514350"/>
            <a:r>
              <a:rPr lang="en-US" dirty="0" smtClean="0"/>
              <a:t>Differences </a:t>
            </a:r>
            <a:r>
              <a:rPr lang="en-US" b="1" dirty="0" smtClean="0"/>
              <a:t>between 0.8 and 2.0 makes polar covalent</a:t>
            </a:r>
          </a:p>
          <a:p>
            <a:pPr marL="880110" lvl="1" indent="-514350"/>
            <a:r>
              <a:rPr lang="en-US" dirty="0" smtClean="0"/>
              <a:t>Differences </a:t>
            </a:r>
            <a:r>
              <a:rPr lang="en-US" b="1" dirty="0" smtClean="0"/>
              <a:t>between 0.0 and 0.5 covalent</a:t>
            </a:r>
            <a:endParaRPr lang="en-US" b="1" dirty="0"/>
          </a:p>
        </p:txBody>
      </p:sp>
      <p:pic>
        <p:nvPicPr>
          <p:cNvPr id="3075" name="Picture 3" descr="C:\Documents and Settings\Administrator\Local Settings\Temporary Internet Files\Content.IE5\532ZI6IJ\MC900232989[1].wmf"/>
          <p:cNvPicPr>
            <a:picLocks noChangeAspect="1" noChangeArrowheads="1"/>
          </p:cNvPicPr>
          <p:nvPr/>
        </p:nvPicPr>
        <p:blipFill>
          <a:blip r:embed="rId2" cstate="print"/>
          <a:srcRect/>
          <a:stretch>
            <a:fillRect/>
          </a:stretch>
        </p:blipFill>
        <p:spPr bwMode="auto">
          <a:xfrm>
            <a:off x="7239000" y="0"/>
            <a:ext cx="1905000" cy="1406169"/>
          </a:xfrm>
          <a:prstGeom prst="rect">
            <a:avLst/>
          </a:prstGeom>
          <a:noFill/>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See how This Works!</a:t>
            </a:r>
            <a:endParaRPr lang="en-US" dirty="0"/>
          </a:p>
        </p:txBody>
      </p:sp>
      <p:sp>
        <p:nvSpPr>
          <p:cNvPr id="3" name="Content Placeholder 2"/>
          <p:cNvSpPr>
            <a:spLocks noGrp="1"/>
          </p:cNvSpPr>
          <p:nvPr>
            <p:ph idx="1"/>
          </p:nvPr>
        </p:nvSpPr>
        <p:spPr/>
        <p:txBody>
          <a:bodyPr/>
          <a:lstStyle/>
          <a:p>
            <a:r>
              <a:rPr lang="en-US" dirty="0" smtClean="0"/>
              <a:t>The bond between calcium and oxygen, is it ionic, covalent or polar covalent?</a:t>
            </a:r>
          </a:p>
          <a:p>
            <a:endParaRPr lang="en-US" dirty="0" smtClean="0"/>
          </a:p>
          <a:p>
            <a:r>
              <a:rPr lang="en-US" dirty="0" smtClean="0"/>
              <a:t>Ca  </a:t>
            </a:r>
            <a:r>
              <a:rPr lang="en-US" dirty="0" err="1" smtClean="0"/>
              <a:t>electonegtaivity</a:t>
            </a:r>
            <a:r>
              <a:rPr lang="en-US" dirty="0" smtClean="0"/>
              <a:t> is 1.0</a:t>
            </a:r>
          </a:p>
          <a:p>
            <a:r>
              <a:rPr lang="en-US" dirty="0" smtClean="0"/>
              <a:t>O </a:t>
            </a:r>
            <a:r>
              <a:rPr lang="en-US" dirty="0" err="1" smtClean="0"/>
              <a:t>electonegtaivity</a:t>
            </a:r>
            <a:r>
              <a:rPr lang="en-US" dirty="0" smtClean="0"/>
              <a:t> is 3.5</a:t>
            </a:r>
          </a:p>
          <a:p>
            <a:r>
              <a:rPr lang="en-US" sz="3600" dirty="0" smtClean="0"/>
              <a:t>3.5 - 1.0 = 2.5</a:t>
            </a:r>
          </a:p>
          <a:p>
            <a:r>
              <a:rPr lang="en-US" sz="3600" dirty="0" smtClean="0"/>
              <a:t>2.5 </a:t>
            </a:r>
            <a:r>
              <a:rPr lang="en-US" sz="2800" dirty="0" smtClean="0"/>
              <a:t>is greater than </a:t>
            </a:r>
            <a:r>
              <a:rPr lang="en-US" sz="3600" dirty="0" smtClean="0"/>
              <a:t>2.0 </a:t>
            </a:r>
            <a:r>
              <a:rPr lang="en-US" sz="2800" dirty="0" smtClean="0"/>
              <a:t>so it is </a:t>
            </a:r>
            <a:r>
              <a:rPr lang="en-US" sz="2800" b="1" dirty="0" smtClean="0"/>
              <a:t>an ionic bond</a:t>
            </a:r>
            <a:r>
              <a:rPr lang="en-US" sz="2800" dirty="0" smtClean="0"/>
              <a:t>!</a:t>
            </a:r>
            <a:endParaRPr lang="en-US" sz="2800"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96112"/>
          </a:xfrm>
        </p:spPr>
        <p:txBody>
          <a:bodyPr/>
          <a:lstStyle/>
          <a:p>
            <a:r>
              <a:rPr lang="en-US" dirty="0" smtClean="0"/>
              <a:t>Applying Our Knowledge</a:t>
            </a:r>
            <a:endParaRPr lang="en-US" dirty="0"/>
          </a:p>
        </p:txBody>
      </p:sp>
      <p:sp>
        <p:nvSpPr>
          <p:cNvPr id="3" name="Content Placeholder 2"/>
          <p:cNvSpPr>
            <a:spLocks noGrp="1"/>
          </p:cNvSpPr>
          <p:nvPr>
            <p:ph idx="1"/>
          </p:nvPr>
        </p:nvSpPr>
        <p:spPr>
          <a:xfrm>
            <a:off x="457200" y="1752600"/>
            <a:ext cx="8229600" cy="4800600"/>
          </a:xfrm>
        </p:spPr>
        <p:txBody>
          <a:bodyPr>
            <a:normAutofit/>
          </a:bodyPr>
          <a:lstStyle/>
          <a:p>
            <a:r>
              <a:rPr lang="en-US" dirty="0" smtClean="0"/>
              <a:t>Using figure 9.2 0n page 302, determine the </a:t>
            </a:r>
            <a:r>
              <a:rPr lang="en-US" dirty="0" err="1" smtClean="0"/>
              <a:t>electronegativity</a:t>
            </a:r>
            <a:r>
              <a:rPr lang="en-US" dirty="0" smtClean="0"/>
              <a:t> difference to classify the bonds between the following atoms as ionic, covalent or polar covalent.</a:t>
            </a:r>
          </a:p>
          <a:p>
            <a:pPr marL="514350" indent="-514350">
              <a:buFont typeface="+mj-lt"/>
              <a:buAutoNum type="arabicPeriod"/>
            </a:pPr>
            <a:r>
              <a:rPr lang="en-US" dirty="0" err="1" smtClean="0"/>
              <a:t>NiO</a:t>
            </a:r>
            <a:endParaRPr lang="en-US" dirty="0" smtClean="0"/>
          </a:p>
          <a:p>
            <a:pPr marL="514350" indent="-514350">
              <a:buFont typeface="+mj-lt"/>
              <a:buAutoNum type="arabicPeriod"/>
            </a:pPr>
            <a:r>
              <a:rPr lang="en-US" dirty="0" smtClean="0"/>
              <a:t>BN</a:t>
            </a:r>
          </a:p>
          <a:p>
            <a:pPr marL="514350" indent="-514350">
              <a:buFont typeface="+mj-lt"/>
              <a:buAutoNum type="arabicPeriod"/>
            </a:pPr>
            <a:r>
              <a:rPr lang="en-US" dirty="0" smtClean="0"/>
              <a:t>CaCl2</a:t>
            </a:r>
          </a:p>
          <a:p>
            <a:pPr marL="514350" indent="-514350">
              <a:buFont typeface="+mj-lt"/>
              <a:buAutoNum type="arabicPeriod"/>
            </a:pPr>
            <a:r>
              <a:rPr lang="en-US" dirty="0" err="1" smtClean="0"/>
              <a:t>FeSi</a:t>
            </a:r>
            <a:endParaRPr lang="en-US" dirty="0" smtClean="0"/>
          </a:p>
          <a:p>
            <a:pPr marL="514350" indent="-514350">
              <a:buFont typeface="+mj-lt"/>
              <a:buAutoNum type="arabicPeriod"/>
            </a:pPr>
            <a:r>
              <a:rPr lang="en-US" dirty="0" err="1" smtClean="0"/>
              <a:t>NaF</a:t>
            </a:r>
            <a:endParaRPr lang="en-US" dirty="0" smtClean="0"/>
          </a:p>
          <a:p>
            <a:pPr marL="514350" indent="-514350">
              <a:buFont typeface="+mj-lt"/>
              <a:buAutoNum type="arabicPeriod"/>
            </a:pPr>
            <a:r>
              <a:rPr lang="en-US" dirty="0" smtClean="0"/>
              <a:t>Zn3P2</a:t>
            </a:r>
            <a:endParaRPr lang="en-US" dirty="0"/>
          </a:p>
        </p:txBody>
      </p:sp>
      <p:pic>
        <p:nvPicPr>
          <p:cNvPr id="4098" name="Picture 2" descr="C:\Documents and Settings\Administrator\Local Settings\Temporary Internet Files\Content.IE5\532ZI6IJ\MC900299133[1].wmf"/>
          <p:cNvPicPr>
            <a:picLocks noChangeAspect="1" noChangeArrowheads="1"/>
          </p:cNvPicPr>
          <p:nvPr/>
        </p:nvPicPr>
        <p:blipFill>
          <a:blip r:embed="rId2" cstate="print"/>
          <a:srcRect/>
          <a:stretch>
            <a:fillRect/>
          </a:stretch>
        </p:blipFill>
        <p:spPr bwMode="auto">
          <a:xfrm>
            <a:off x="7086600" y="457200"/>
            <a:ext cx="1286561" cy="1810512"/>
          </a:xfrm>
          <a:prstGeom prst="rect">
            <a:avLst/>
          </a:prstGeom>
          <a:noFill/>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14400"/>
          </a:xfrm>
        </p:spPr>
        <p:txBody>
          <a:bodyPr>
            <a:normAutofit/>
          </a:bodyPr>
          <a:lstStyle/>
          <a:p>
            <a:pPr algn="ctr"/>
            <a:r>
              <a:rPr lang="en-US" dirty="0" smtClean="0"/>
              <a:t>Answers</a:t>
            </a:r>
            <a:endParaRPr lang="en-US" dirty="0"/>
          </a:p>
        </p:txBody>
      </p:sp>
      <p:sp>
        <p:nvSpPr>
          <p:cNvPr id="3" name="Content Placeholder 2"/>
          <p:cNvSpPr>
            <a:spLocks noGrp="1"/>
          </p:cNvSpPr>
          <p:nvPr>
            <p:ph idx="1"/>
          </p:nvPr>
        </p:nvSpPr>
        <p:spPr>
          <a:xfrm>
            <a:off x="457200" y="2514600"/>
            <a:ext cx="8229600" cy="3810000"/>
          </a:xfrm>
        </p:spPr>
        <p:txBody>
          <a:bodyPr/>
          <a:lstStyle/>
          <a:p>
            <a:pPr marL="514350" indent="-514350">
              <a:buFont typeface="+mj-lt"/>
              <a:buAutoNum type="arabicPeriod"/>
            </a:pPr>
            <a:r>
              <a:rPr lang="en-US" dirty="0" err="1" smtClean="0"/>
              <a:t>NiO</a:t>
            </a:r>
            <a:r>
              <a:rPr lang="en-US" dirty="0" smtClean="0"/>
              <a:t>         Ni 1.8, O 3.5,  1.8 – 3.5 = 1.7  polar covalent</a:t>
            </a:r>
          </a:p>
          <a:p>
            <a:pPr marL="514350" indent="-514350">
              <a:buFont typeface="+mj-lt"/>
              <a:buAutoNum type="arabicPeriod"/>
            </a:pPr>
            <a:r>
              <a:rPr lang="en-US" dirty="0" smtClean="0"/>
              <a:t>BN           B 2.0, N 3.0,   2.0 – 3.0 = 1.0 polar covalent</a:t>
            </a:r>
          </a:p>
          <a:p>
            <a:pPr marL="514350" indent="-514350">
              <a:buFont typeface="+mj-lt"/>
              <a:buAutoNum type="arabicPeriod"/>
            </a:pPr>
            <a:r>
              <a:rPr lang="en-US" dirty="0" smtClean="0"/>
              <a:t>CaCl2      Ca 1.0, </a:t>
            </a:r>
            <a:r>
              <a:rPr lang="en-US" dirty="0" err="1" smtClean="0"/>
              <a:t>Cl</a:t>
            </a:r>
            <a:r>
              <a:rPr lang="en-US" dirty="0" smtClean="0"/>
              <a:t> 3.0,  1.0 – 3.0 = 2.0 ionic</a:t>
            </a:r>
          </a:p>
          <a:p>
            <a:pPr marL="514350" indent="-514350">
              <a:buFont typeface="+mj-lt"/>
              <a:buAutoNum type="arabicPeriod"/>
            </a:pPr>
            <a:r>
              <a:rPr lang="en-US" dirty="0" err="1" smtClean="0"/>
              <a:t>FeSi</a:t>
            </a:r>
            <a:r>
              <a:rPr lang="en-US" dirty="0" smtClean="0"/>
              <a:t>         Fe 1.8,  Si 1.8,   1.8 – 1.8 = 0.0 covalent</a:t>
            </a:r>
          </a:p>
          <a:p>
            <a:pPr marL="514350" indent="-514350">
              <a:buFont typeface="+mj-lt"/>
              <a:buAutoNum type="arabicPeriod"/>
            </a:pPr>
            <a:r>
              <a:rPr lang="en-US" dirty="0" err="1" smtClean="0"/>
              <a:t>NaF</a:t>
            </a:r>
            <a:r>
              <a:rPr lang="en-US" dirty="0" smtClean="0"/>
              <a:t>         Na 0.9, F 4.0,   4.0 – 0.9 = 3.1 ionic</a:t>
            </a:r>
          </a:p>
          <a:p>
            <a:pPr marL="514350" indent="-514350">
              <a:buFont typeface="+mj-lt"/>
              <a:buAutoNum type="arabicPeriod"/>
            </a:pPr>
            <a:r>
              <a:rPr lang="en-US" dirty="0" smtClean="0"/>
              <a:t>Zn3P2      Zn 1.6, P 2.1,    1.6 – 2.1 =  o.5, covalent</a:t>
            </a:r>
          </a:p>
          <a:p>
            <a:endParaRPr lang="en-US" dirty="0"/>
          </a:p>
        </p:txBody>
      </p:sp>
      <p:pic>
        <p:nvPicPr>
          <p:cNvPr id="5122" name="Picture 2" descr="C:\Documents and Settings\Administrator\Local Settings\Temporary Internet Files\Content.IE5\ZEOJABUJ\MC900295879[1].wmf"/>
          <p:cNvPicPr>
            <a:picLocks noChangeAspect="1" noChangeArrowheads="1"/>
          </p:cNvPicPr>
          <p:nvPr/>
        </p:nvPicPr>
        <p:blipFill>
          <a:blip r:embed="rId2" cstate="print"/>
          <a:srcRect/>
          <a:stretch>
            <a:fillRect/>
          </a:stretch>
        </p:blipFill>
        <p:spPr bwMode="auto">
          <a:xfrm>
            <a:off x="7086600" y="0"/>
            <a:ext cx="2335794" cy="2732638"/>
          </a:xfrm>
          <a:prstGeom prst="rect">
            <a:avLst/>
          </a:prstGeom>
          <a:noFill/>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a:bodyPr>
          <a:lstStyle/>
          <a:p>
            <a:pPr algn="ctr"/>
            <a:r>
              <a:rPr lang="en-US" dirty="0" smtClean="0"/>
              <a:t>Bonding in Metals</a:t>
            </a:r>
            <a:endParaRPr lang="en-US" dirty="0"/>
          </a:p>
        </p:txBody>
      </p:sp>
      <p:sp>
        <p:nvSpPr>
          <p:cNvPr id="3" name="Content Placeholder 2"/>
          <p:cNvSpPr>
            <a:spLocks noGrp="1"/>
          </p:cNvSpPr>
          <p:nvPr>
            <p:ph idx="1"/>
          </p:nvPr>
        </p:nvSpPr>
        <p:spPr>
          <a:xfrm>
            <a:off x="228600" y="1600200"/>
            <a:ext cx="8686800" cy="4724400"/>
          </a:xfrm>
        </p:spPr>
        <p:txBody>
          <a:bodyPr>
            <a:normAutofit/>
          </a:bodyPr>
          <a:lstStyle/>
          <a:p>
            <a:r>
              <a:rPr lang="en-US" dirty="0" smtClean="0"/>
              <a:t>Bonding in metals DOES NOT RESULT IN COMPOUNDS</a:t>
            </a:r>
          </a:p>
          <a:p>
            <a:r>
              <a:rPr lang="en-US" dirty="0" smtClean="0"/>
              <a:t>It results in an interaction that holds metal atoms together and accounts for some of their common properties.</a:t>
            </a:r>
          </a:p>
          <a:p>
            <a:r>
              <a:rPr lang="en-US" dirty="0" smtClean="0"/>
              <a:t>Remember, metals are Malleable (thin sheets) and ductile (drawn into wires) and conduct electricity</a:t>
            </a:r>
          </a:p>
          <a:p>
            <a:r>
              <a:rPr lang="en-US" dirty="0" smtClean="0"/>
              <a:t>Conductivity is a measure of how easily electrons can flow through a material- electrical current.</a:t>
            </a:r>
          </a:p>
          <a:p>
            <a:pPr>
              <a:buNone/>
            </a:pPr>
            <a:r>
              <a:rPr lang="en-US" dirty="0" smtClean="0"/>
              <a:t>THESE PROPERTIES ARE THE RESULT OF THEIR BONDS</a:t>
            </a:r>
          </a:p>
          <a:p>
            <a:endParaRPr lang="en-US" dirty="0"/>
          </a:p>
        </p:txBody>
      </p:sp>
      <p:pic>
        <p:nvPicPr>
          <p:cNvPr id="7170" name="Picture 2" descr="C:\Documents and Settings\Administrator\Local Settings\Temporary Internet Files\Content.IE5\ZEOJABUJ\MC900030076[1].wmf"/>
          <p:cNvPicPr>
            <a:picLocks noChangeAspect="1" noChangeArrowheads="1"/>
          </p:cNvPicPr>
          <p:nvPr/>
        </p:nvPicPr>
        <p:blipFill>
          <a:blip r:embed="rId2" cstate="print"/>
          <a:srcRect/>
          <a:stretch>
            <a:fillRect/>
          </a:stretch>
        </p:blipFill>
        <p:spPr bwMode="auto">
          <a:xfrm>
            <a:off x="7010400" y="304800"/>
            <a:ext cx="1862633" cy="1876349"/>
          </a:xfrm>
          <a:prstGeom prst="rect">
            <a:avLst/>
          </a:prstGeom>
          <a:noFill/>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38200"/>
          </a:xfrm>
        </p:spPr>
        <p:txBody>
          <a:bodyPr>
            <a:normAutofit/>
          </a:bodyPr>
          <a:lstStyle/>
          <a:p>
            <a:pPr algn="ctr"/>
            <a:r>
              <a:rPr lang="en-US" dirty="0" smtClean="0"/>
              <a:t>How Do They Bond?</a:t>
            </a:r>
            <a:endParaRPr lang="en-US" dirty="0"/>
          </a:p>
        </p:txBody>
      </p:sp>
      <p:sp>
        <p:nvSpPr>
          <p:cNvPr id="3" name="Content Placeholder 2"/>
          <p:cNvSpPr>
            <a:spLocks noGrp="1"/>
          </p:cNvSpPr>
          <p:nvPr>
            <p:ph idx="1"/>
          </p:nvPr>
        </p:nvSpPr>
        <p:spPr>
          <a:xfrm>
            <a:off x="228600" y="1066800"/>
            <a:ext cx="8686800" cy="5257800"/>
          </a:xfrm>
        </p:spPr>
        <p:txBody>
          <a:bodyPr/>
          <a:lstStyle/>
          <a:p>
            <a:r>
              <a:rPr lang="en-US" dirty="0" smtClean="0"/>
              <a:t>Metal to  Metal bonding does not involve valence electron transfer, as it does in metal-nonmetal bonding</a:t>
            </a:r>
          </a:p>
          <a:p>
            <a:r>
              <a:rPr lang="en-US" dirty="0" smtClean="0"/>
              <a:t>Metal atoms release their valence electrons in a </a:t>
            </a:r>
            <a:r>
              <a:rPr lang="en-US" b="1" dirty="0" smtClean="0"/>
              <a:t>sea of electrons, shared by all of the metal atoms </a:t>
            </a:r>
          </a:p>
          <a:p>
            <a:r>
              <a:rPr lang="en-US" b="1" dirty="0" smtClean="0"/>
              <a:t>This is called a metallic bond</a:t>
            </a:r>
          </a:p>
          <a:p>
            <a:pPr lvl="1"/>
            <a:r>
              <a:rPr lang="en-US" dirty="0" smtClean="0"/>
              <a:t>Positively charged nucleus surrounded by loosely associated electrons shared with all surrounding nucleus</a:t>
            </a:r>
          </a:p>
          <a:p>
            <a:endParaRPr lang="en-US" dirty="0"/>
          </a:p>
        </p:txBody>
      </p:sp>
      <p:pic>
        <p:nvPicPr>
          <p:cNvPr id="4" name="Picture 3" descr="metallic.jpg"/>
          <p:cNvPicPr>
            <a:picLocks noChangeAspect="1"/>
          </p:cNvPicPr>
          <p:nvPr/>
        </p:nvPicPr>
        <p:blipFill>
          <a:blip r:embed="rId2" cstate="print"/>
          <a:stretch>
            <a:fillRect/>
          </a:stretch>
        </p:blipFill>
        <p:spPr>
          <a:xfrm>
            <a:off x="3200400" y="4165600"/>
            <a:ext cx="2926522" cy="2692400"/>
          </a:xfrm>
          <a:prstGeom prst="rect">
            <a:avLst/>
          </a:prstGeom>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Properties Associated with Metallic Bond</a:t>
            </a:r>
            <a:endParaRPr lang="en-US" dirty="0"/>
          </a:p>
        </p:txBody>
      </p:sp>
      <p:sp>
        <p:nvSpPr>
          <p:cNvPr id="3" name="Content Placeholder 2"/>
          <p:cNvSpPr>
            <a:spLocks noGrp="1"/>
          </p:cNvSpPr>
          <p:nvPr>
            <p:ph idx="1"/>
          </p:nvPr>
        </p:nvSpPr>
        <p:spPr/>
        <p:txBody>
          <a:bodyPr/>
          <a:lstStyle/>
          <a:p>
            <a:r>
              <a:rPr lang="en-US" dirty="0" smtClean="0"/>
              <a:t>Electrons are bonded to a large network, not to a single atom.</a:t>
            </a:r>
          </a:p>
          <a:p>
            <a:pPr lvl="1"/>
            <a:r>
              <a:rPr lang="en-US" dirty="0" smtClean="0"/>
              <a:t>More freedom of movement</a:t>
            </a:r>
          </a:p>
          <a:p>
            <a:pPr lvl="1"/>
            <a:r>
              <a:rPr lang="en-US" dirty="0" smtClean="0"/>
              <a:t>Easily reorganize</a:t>
            </a:r>
          </a:p>
          <a:p>
            <a:pPr lvl="1"/>
            <a:r>
              <a:rPr lang="en-US" dirty="0" smtClean="0"/>
              <a:t>(bendable, stretchable etc.)</a:t>
            </a:r>
          </a:p>
          <a:p>
            <a:r>
              <a:rPr lang="en-US" dirty="0" smtClean="0"/>
              <a:t>Easy, free movement of electrons makes conductivity easy to understand</a:t>
            </a:r>
            <a:endParaRPr lang="en-US" dirty="0"/>
          </a:p>
        </p:txBody>
      </p:sp>
      <p:pic>
        <p:nvPicPr>
          <p:cNvPr id="6146" name="Picture 2" descr="C:\Documents and Settings\Administrator\Local Settings\Temporary Internet Files\Content.IE5\551161Z5\MC900433919[1].png"/>
          <p:cNvPicPr>
            <a:picLocks noChangeAspect="1" noChangeArrowheads="1"/>
          </p:cNvPicPr>
          <p:nvPr/>
        </p:nvPicPr>
        <p:blipFill>
          <a:blip r:embed="rId2" cstate="print"/>
          <a:srcRect/>
          <a:stretch>
            <a:fillRect/>
          </a:stretch>
        </p:blipFill>
        <p:spPr bwMode="auto">
          <a:xfrm>
            <a:off x="6705600" y="4953000"/>
            <a:ext cx="1714500" cy="1714500"/>
          </a:xfrm>
          <a:prstGeom prst="rect">
            <a:avLst/>
          </a:prstGeom>
          <a:noFill/>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04800" y="228601"/>
          <a:ext cx="8458200" cy="6555699"/>
        </p:xfrm>
        <a:graphic>
          <a:graphicData uri="http://schemas.openxmlformats.org/drawingml/2006/table">
            <a:tbl>
              <a:tblPr firstRow="1" bandRow="1">
                <a:tableStyleId>{5C22544A-7EE6-4342-B048-85BDC9FD1C3A}</a:tableStyleId>
              </a:tblPr>
              <a:tblGrid>
                <a:gridCol w="533400"/>
                <a:gridCol w="1524001"/>
                <a:gridCol w="2057400"/>
                <a:gridCol w="2209799"/>
                <a:gridCol w="2133600"/>
              </a:tblGrid>
              <a:tr h="806983">
                <a:tc gridSpan="5">
                  <a:txBody>
                    <a:bodyPr/>
                    <a:lstStyle/>
                    <a:p>
                      <a:pPr algn="ctr"/>
                      <a:r>
                        <a:rPr lang="en-US" sz="2400" dirty="0" smtClean="0"/>
                        <a:t>Comparing  and Contrasting Ionic, Covalent and Metallic Bonds</a:t>
                      </a:r>
                      <a:endParaRPr lang="en-US" sz="2400" dirty="0"/>
                    </a:p>
                  </a:txBody>
                  <a:tcPr/>
                </a:tc>
                <a:tc hMerge="1">
                  <a:txBody>
                    <a:bodyPr/>
                    <a:lstStyle/>
                    <a:p>
                      <a:endParaRPr lang="en-US"/>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388548">
                <a:tc gridSpan="2">
                  <a:txBody>
                    <a:bodyPr/>
                    <a:lstStyle/>
                    <a:p>
                      <a:endParaRPr lang="en-US" dirty="0"/>
                    </a:p>
                  </a:txBody>
                  <a:tcPr/>
                </a:tc>
                <a:tc hMerge="1">
                  <a:txBody>
                    <a:bodyPr/>
                    <a:lstStyle/>
                    <a:p>
                      <a:endParaRPr lang="en-US"/>
                    </a:p>
                  </a:txBody>
                  <a:tcPr/>
                </a:tc>
                <a:tc>
                  <a:txBody>
                    <a:bodyPr/>
                    <a:lstStyle/>
                    <a:p>
                      <a:pPr algn="ctr"/>
                      <a:r>
                        <a:rPr lang="en-US" sz="2000" b="1" dirty="0" smtClean="0"/>
                        <a:t>Ionic Bonds</a:t>
                      </a:r>
                      <a:endParaRPr lang="en-US" sz="2000" b="1" dirty="0"/>
                    </a:p>
                  </a:txBody>
                  <a:tcPr/>
                </a:tc>
                <a:tc>
                  <a:txBody>
                    <a:bodyPr/>
                    <a:lstStyle/>
                    <a:p>
                      <a:pPr algn="ctr"/>
                      <a:r>
                        <a:rPr lang="en-US" sz="2000" b="1" dirty="0" smtClean="0"/>
                        <a:t>Covalent Bonds</a:t>
                      </a:r>
                      <a:endParaRPr lang="en-US" sz="2000" b="1" dirty="0"/>
                    </a:p>
                  </a:txBody>
                  <a:tcPr/>
                </a:tc>
                <a:tc>
                  <a:txBody>
                    <a:bodyPr/>
                    <a:lstStyle/>
                    <a:p>
                      <a:pPr algn="ctr"/>
                      <a:r>
                        <a:rPr lang="en-US" sz="2000" b="1" dirty="0" smtClean="0"/>
                        <a:t> Metallic Bonds</a:t>
                      </a:r>
                      <a:endParaRPr lang="en-US" sz="2000" b="1" dirty="0"/>
                    </a:p>
                  </a:txBody>
                  <a:tcPr/>
                </a:tc>
              </a:tr>
              <a:tr h="627654">
                <a:tc gridSpan="2">
                  <a:txBody>
                    <a:bodyPr/>
                    <a:lstStyle/>
                    <a:p>
                      <a:r>
                        <a:rPr lang="en-US" dirty="0" smtClean="0"/>
                        <a:t>Electrons</a:t>
                      </a:r>
                      <a:endParaRPr lang="en-US" dirty="0"/>
                    </a:p>
                  </a:txBody>
                  <a:tcPr/>
                </a:tc>
                <a:tc hMerge="1">
                  <a:txBody>
                    <a:bodyPr/>
                    <a:lstStyle/>
                    <a:p>
                      <a:endParaRPr lang="en-US"/>
                    </a:p>
                  </a:txBody>
                  <a:tcPr/>
                </a:tc>
                <a:tc>
                  <a:txBody>
                    <a:bodyPr/>
                    <a:lstStyle/>
                    <a:p>
                      <a:pPr algn="ctr"/>
                      <a:r>
                        <a:rPr lang="en-US" dirty="0" smtClean="0"/>
                        <a:t>Transferred</a:t>
                      </a:r>
                      <a:endParaRPr lang="en-US" dirty="0"/>
                    </a:p>
                  </a:txBody>
                  <a:tcPr/>
                </a:tc>
                <a:tc>
                  <a:txBody>
                    <a:bodyPr/>
                    <a:lstStyle/>
                    <a:p>
                      <a:pPr algn="ctr"/>
                      <a:r>
                        <a:rPr lang="en-US" dirty="0" smtClean="0"/>
                        <a:t>Shared, evenly or unevenly</a:t>
                      </a:r>
                      <a:endParaRPr lang="en-US" dirty="0"/>
                    </a:p>
                  </a:txBody>
                  <a:tcPr/>
                </a:tc>
                <a:tc>
                  <a:txBody>
                    <a:bodyPr/>
                    <a:lstStyle/>
                    <a:p>
                      <a:pPr algn="ctr"/>
                      <a:r>
                        <a:rPr lang="en-US" dirty="0" smtClean="0"/>
                        <a:t>Electron</a:t>
                      </a:r>
                      <a:r>
                        <a:rPr lang="en-US" baseline="0" dirty="0" smtClean="0"/>
                        <a:t> Sea</a:t>
                      </a:r>
                      <a:endParaRPr lang="en-US" dirty="0"/>
                    </a:p>
                  </a:txBody>
                  <a:tcPr/>
                </a:tc>
              </a:tr>
              <a:tr h="627654">
                <a:tc gridSpan="2">
                  <a:txBody>
                    <a:bodyPr/>
                    <a:lstStyle/>
                    <a:p>
                      <a:r>
                        <a:rPr lang="en-US" dirty="0" smtClean="0"/>
                        <a:t>Bond</a:t>
                      </a:r>
                      <a:endParaRPr lang="en-US" dirty="0"/>
                    </a:p>
                  </a:txBody>
                  <a:tcPr/>
                </a:tc>
                <a:tc hMerge="1">
                  <a:txBody>
                    <a:bodyPr/>
                    <a:lstStyle/>
                    <a:p>
                      <a:endParaRPr lang="en-US"/>
                    </a:p>
                  </a:txBody>
                  <a:tcPr/>
                </a:tc>
                <a:tc>
                  <a:txBody>
                    <a:bodyPr/>
                    <a:lstStyle/>
                    <a:p>
                      <a:pPr algn="ctr"/>
                      <a:r>
                        <a:rPr lang="en-US" dirty="0" smtClean="0"/>
                        <a:t>Metal to</a:t>
                      </a:r>
                      <a:r>
                        <a:rPr lang="en-US" baseline="0" dirty="0" smtClean="0"/>
                        <a:t> N</a:t>
                      </a:r>
                      <a:r>
                        <a:rPr lang="en-US" dirty="0" smtClean="0"/>
                        <a:t>onmetal</a:t>
                      </a:r>
                      <a:endParaRPr lang="en-US" dirty="0"/>
                    </a:p>
                  </a:txBody>
                  <a:tcPr/>
                </a:tc>
                <a:tc>
                  <a:txBody>
                    <a:bodyPr/>
                    <a:lstStyle/>
                    <a:p>
                      <a:pPr algn="ctr"/>
                      <a:r>
                        <a:rPr lang="en-US" dirty="0" smtClean="0"/>
                        <a:t>Nonmetal to Nonmetal</a:t>
                      </a:r>
                      <a:endParaRPr lang="en-US" dirty="0"/>
                    </a:p>
                  </a:txBody>
                  <a:tcPr/>
                </a:tc>
                <a:tc>
                  <a:txBody>
                    <a:bodyPr/>
                    <a:lstStyle/>
                    <a:p>
                      <a:pPr algn="ctr"/>
                      <a:r>
                        <a:rPr lang="en-US" dirty="0" smtClean="0"/>
                        <a:t>Metal  to Metal</a:t>
                      </a:r>
                      <a:endParaRPr lang="en-US" dirty="0"/>
                    </a:p>
                  </a:txBody>
                  <a:tcPr/>
                </a:tc>
              </a:tr>
              <a:tr h="627654">
                <a:tc gridSpan="2">
                  <a:txBody>
                    <a:bodyPr/>
                    <a:lstStyle/>
                    <a:p>
                      <a:r>
                        <a:rPr lang="en-US" dirty="0" err="1" smtClean="0"/>
                        <a:t>Electronegativity</a:t>
                      </a:r>
                      <a:r>
                        <a:rPr lang="en-US" dirty="0" smtClean="0"/>
                        <a:t> Differences</a:t>
                      </a:r>
                      <a:endParaRPr lang="en-US" dirty="0"/>
                    </a:p>
                  </a:txBody>
                  <a:tcPr/>
                </a:tc>
                <a:tc hMerge="1">
                  <a:txBody>
                    <a:bodyPr/>
                    <a:lstStyle/>
                    <a:p>
                      <a:endParaRPr lang="en-US"/>
                    </a:p>
                  </a:txBody>
                  <a:tcPr/>
                </a:tc>
                <a:tc>
                  <a:txBody>
                    <a:bodyPr/>
                    <a:lstStyle/>
                    <a:p>
                      <a:pPr algn="ctr"/>
                      <a:r>
                        <a:rPr lang="en-US" dirty="0" smtClean="0"/>
                        <a:t>Differences </a:t>
                      </a:r>
                      <a:r>
                        <a:rPr lang="en-US" b="1" dirty="0" smtClean="0"/>
                        <a:t>greater than 2.0 </a:t>
                      </a:r>
                      <a:endParaRPr lang="en-US" dirty="0"/>
                    </a:p>
                  </a:txBody>
                  <a:tcPr/>
                </a:tc>
                <a:tc>
                  <a:txBody>
                    <a:bodyPr/>
                    <a:lstStyle/>
                    <a:p>
                      <a:pPr algn="ctr"/>
                      <a:r>
                        <a:rPr lang="en-US" dirty="0" smtClean="0"/>
                        <a:t>Differences </a:t>
                      </a:r>
                      <a:r>
                        <a:rPr lang="en-US" b="1" dirty="0" err="1" smtClean="0"/>
                        <a:t>betwn</a:t>
                      </a:r>
                      <a:r>
                        <a:rPr lang="en-US" b="1" dirty="0" smtClean="0"/>
                        <a:t> 0.0 and 2.0</a:t>
                      </a:r>
                      <a:endParaRPr lang="en-US" dirty="0"/>
                    </a:p>
                  </a:txBody>
                  <a:tcPr/>
                </a:tc>
                <a:tc>
                  <a:txBody>
                    <a:bodyPr/>
                    <a:lstStyle/>
                    <a:p>
                      <a:pPr algn="ctr"/>
                      <a:r>
                        <a:rPr lang="en-US" dirty="0" smtClean="0"/>
                        <a:t>N/A</a:t>
                      </a:r>
                      <a:endParaRPr lang="en-US" dirty="0"/>
                    </a:p>
                  </a:txBody>
                  <a:tcPr/>
                </a:tc>
              </a:tr>
              <a:tr h="896648">
                <a:tc gridSpan="2">
                  <a:txBody>
                    <a:bodyPr/>
                    <a:lstStyle/>
                    <a:p>
                      <a:r>
                        <a:rPr lang="en-US" dirty="0" smtClean="0"/>
                        <a:t>Make Compounds</a:t>
                      </a:r>
                      <a:endParaRPr lang="en-US" dirty="0"/>
                    </a:p>
                  </a:txBody>
                  <a:tcPr/>
                </a:tc>
                <a:tc hMerge="1">
                  <a:txBody>
                    <a:bodyPr/>
                    <a:lstStyle/>
                    <a:p>
                      <a:endParaRPr lang="en-US"/>
                    </a:p>
                  </a:txBody>
                  <a:tcPr/>
                </a:tc>
                <a:tc>
                  <a:txBody>
                    <a:bodyPr/>
                    <a:lstStyle/>
                    <a:p>
                      <a:pPr algn="ctr"/>
                      <a:r>
                        <a:rPr lang="en-US" dirty="0" smtClean="0"/>
                        <a:t>Yes, by attraction of</a:t>
                      </a:r>
                      <a:r>
                        <a:rPr lang="en-US" baseline="0" dirty="0" smtClean="0"/>
                        <a:t> opposite charged ions</a:t>
                      </a:r>
                      <a:endParaRPr lang="en-US" dirty="0"/>
                    </a:p>
                  </a:txBody>
                  <a:tcPr/>
                </a:tc>
                <a:tc>
                  <a:txBody>
                    <a:bodyPr/>
                    <a:lstStyle/>
                    <a:p>
                      <a:pPr algn="ctr"/>
                      <a:r>
                        <a:rPr lang="en-US" dirty="0" smtClean="0"/>
                        <a:t>Molecules,  or molecular elements</a:t>
                      </a:r>
                      <a:endParaRPr lang="en-US" dirty="0"/>
                    </a:p>
                  </a:txBody>
                  <a:tcPr/>
                </a:tc>
                <a:tc>
                  <a:txBody>
                    <a:bodyPr/>
                    <a:lstStyle/>
                    <a:p>
                      <a:pPr algn="ctr"/>
                      <a:r>
                        <a:rPr lang="en-US" dirty="0" smtClean="0"/>
                        <a:t>No</a:t>
                      </a:r>
                      <a:endParaRPr lang="en-US" dirty="0"/>
                    </a:p>
                  </a:txBody>
                  <a:tcPr/>
                </a:tc>
              </a:tr>
              <a:tr h="723507">
                <a:tc rowSpan="4">
                  <a:txBody>
                    <a:bodyPr/>
                    <a:lstStyle/>
                    <a:p>
                      <a:pPr algn="ctr"/>
                      <a:r>
                        <a:rPr lang="en-US" b="1" dirty="0" smtClean="0"/>
                        <a:t>Properties</a:t>
                      </a:r>
                      <a:endParaRPr lang="en-US" b="1" dirty="0"/>
                    </a:p>
                  </a:txBody>
                  <a:tcPr vert="vert270"/>
                </a:tc>
                <a:tc>
                  <a:txBody>
                    <a:bodyPr/>
                    <a:lstStyle/>
                    <a:p>
                      <a:r>
                        <a:rPr lang="en-US" dirty="0" smtClean="0"/>
                        <a:t>State (STP)</a:t>
                      </a:r>
                      <a:endParaRPr lang="en-US" dirty="0"/>
                    </a:p>
                  </a:txBody>
                  <a:tcPr/>
                </a:tc>
                <a:tc>
                  <a:txBody>
                    <a:bodyPr/>
                    <a:lstStyle/>
                    <a:p>
                      <a:pPr algn="ctr"/>
                      <a:r>
                        <a:rPr lang="en-US" dirty="0" smtClean="0"/>
                        <a:t>Crystalline solid</a:t>
                      </a:r>
                      <a:endParaRPr lang="en-US" dirty="0"/>
                    </a:p>
                  </a:txBody>
                  <a:tcPr/>
                </a:tc>
                <a:tc>
                  <a:txBody>
                    <a:bodyPr/>
                    <a:lstStyle/>
                    <a:p>
                      <a:pPr algn="ctr"/>
                      <a:r>
                        <a:rPr lang="en-US" dirty="0" smtClean="0"/>
                        <a:t>Liquid, gas, or solid</a:t>
                      </a:r>
                      <a:endParaRPr lang="en-US" dirty="0"/>
                    </a:p>
                  </a:txBody>
                  <a:tcPr/>
                </a:tc>
                <a:tc>
                  <a:txBody>
                    <a:bodyPr/>
                    <a:lstStyle/>
                    <a:p>
                      <a:pPr algn="ctr"/>
                      <a:r>
                        <a:rPr lang="en-US" dirty="0" smtClean="0"/>
                        <a:t>Malleable and ductile solid</a:t>
                      </a:r>
                      <a:endParaRPr lang="en-US" dirty="0"/>
                    </a:p>
                  </a:txBody>
                  <a:tcPr/>
                </a:tc>
              </a:tr>
              <a:tr h="413433">
                <a:tc vMerge="1">
                  <a:txBody>
                    <a:bodyPr/>
                    <a:lstStyle/>
                    <a:p>
                      <a:endParaRPr lang="en-US" dirty="0"/>
                    </a:p>
                  </a:txBody>
                  <a:tcPr/>
                </a:tc>
                <a:tc>
                  <a:txBody>
                    <a:bodyPr/>
                    <a:lstStyle/>
                    <a:p>
                      <a:r>
                        <a:rPr lang="en-US" dirty="0" smtClean="0"/>
                        <a:t>Melting Pt</a:t>
                      </a:r>
                      <a:endParaRPr lang="en-US" dirty="0"/>
                    </a:p>
                  </a:txBody>
                  <a:tcPr/>
                </a:tc>
                <a:tc>
                  <a:txBody>
                    <a:bodyPr/>
                    <a:lstStyle/>
                    <a:p>
                      <a:pPr algn="ctr"/>
                      <a:r>
                        <a:rPr lang="en-US" dirty="0" smtClean="0"/>
                        <a:t>high</a:t>
                      </a:r>
                      <a:endParaRPr lang="en-US" dirty="0"/>
                    </a:p>
                  </a:txBody>
                  <a:tcPr/>
                </a:tc>
                <a:tc>
                  <a:txBody>
                    <a:bodyPr/>
                    <a:lstStyle/>
                    <a:p>
                      <a:pPr algn="ctr"/>
                      <a:r>
                        <a:rPr lang="en-US" dirty="0" smtClean="0"/>
                        <a:t>low</a:t>
                      </a:r>
                      <a:endParaRPr lang="en-US" dirty="0"/>
                    </a:p>
                  </a:txBody>
                  <a:tcPr/>
                </a:tc>
                <a:tc>
                  <a:txBody>
                    <a:bodyPr/>
                    <a:lstStyle/>
                    <a:p>
                      <a:pPr algn="ctr"/>
                      <a:r>
                        <a:rPr lang="en-US" dirty="0" smtClean="0"/>
                        <a:t>low</a:t>
                      </a:r>
                      <a:endParaRPr lang="en-US" dirty="0"/>
                    </a:p>
                  </a:txBody>
                  <a:tcPr/>
                </a:tc>
              </a:tr>
              <a:tr h="641412">
                <a:tc vMerge="1">
                  <a:txBody>
                    <a:bodyPr/>
                    <a:lstStyle/>
                    <a:p>
                      <a:endParaRPr lang="en-US" dirty="0"/>
                    </a:p>
                  </a:txBody>
                  <a:tcPr/>
                </a:tc>
                <a:tc>
                  <a:txBody>
                    <a:bodyPr/>
                    <a:lstStyle/>
                    <a:p>
                      <a:r>
                        <a:rPr lang="en-US" dirty="0" smtClean="0"/>
                        <a:t>Conductivity</a:t>
                      </a:r>
                      <a:endParaRPr lang="en-US" dirty="0"/>
                    </a:p>
                  </a:txBody>
                  <a:tcPr/>
                </a:tc>
                <a:tc>
                  <a:txBody>
                    <a:bodyPr/>
                    <a:lstStyle/>
                    <a:p>
                      <a:pPr algn="ctr"/>
                      <a:r>
                        <a:rPr lang="en-US" dirty="0" smtClean="0"/>
                        <a:t>Liquid and aqueous</a:t>
                      </a:r>
                      <a:r>
                        <a:rPr lang="en-US" baseline="0" dirty="0" smtClean="0"/>
                        <a:t> </a:t>
                      </a:r>
                      <a:r>
                        <a:rPr lang="en-US" dirty="0" smtClean="0"/>
                        <a:t>state, yes</a:t>
                      </a:r>
                      <a:endParaRPr lang="en-US" dirty="0"/>
                    </a:p>
                  </a:txBody>
                  <a:tcPr/>
                </a:tc>
                <a:tc>
                  <a:txBody>
                    <a:bodyPr/>
                    <a:lstStyle/>
                    <a:p>
                      <a:pPr algn="ctr"/>
                      <a:r>
                        <a:rPr lang="en-US" dirty="0" smtClean="0"/>
                        <a:t>no</a:t>
                      </a:r>
                      <a:endParaRPr lang="en-US" dirty="0"/>
                    </a:p>
                  </a:txBody>
                  <a:tcPr/>
                </a:tc>
                <a:tc>
                  <a:txBody>
                    <a:bodyPr/>
                    <a:lstStyle/>
                    <a:p>
                      <a:pPr algn="ctr"/>
                      <a:r>
                        <a:rPr lang="en-US" dirty="0" smtClean="0"/>
                        <a:t>yes</a:t>
                      </a:r>
                      <a:endParaRPr lang="en-US" dirty="0"/>
                    </a:p>
                  </a:txBody>
                  <a:tcPr/>
                </a:tc>
              </a:tr>
              <a:tr h="723507">
                <a:tc vMerge="1">
                  <a:txBody>
                    <a:bodyPr/>
                    <a:lstStyle/>
                    <a:p>
                      <a:endParaRPr lang="en-US" dirty="0"/>
                    </a:p>
                  </a:txBody>
                  <a:tcPr/>
                </a:tc>
                <a:tc>
                  <a:txBody>
                    <a:bodyPr/>
                    <a:lstStyle/>
                    <a:p>
                      <a:r>
                        <a:rPr lang="en-US" dirty="0" smtClean="0"/>
                        <a:t>Water solubility</a:t>
                      </a:r>
                      <a:endParaRPr lang="en-US" dirty="0"/>
                    </a:p>
                  </a:txBody>
                  <a:tcPr/>
                </a:tc>
                <a:tc>
                  <a:txBody>
                    <a:bodyPr/>
                    <a:lstStyle/>
                    <a:p>
                      <a:pPr algn="ctr"/>
                      <a:r>
                        <a:rPr lang="en-US" dirty="0" smtClean="0"/>
                        <a:t>high</a:t>
                      </a:r>
                      <a:endParaRPr lang="en-US" dirty="0"/>
                    </a:p>
                  </a:txBody>
                  <a:tcPr/>
                </a:tc>
                <a:tc>
                  <a:txBody>
                    <a:bodyPr/>
                    <a:lstStyle/>
                    <a:p>
                      <a:pPr algn="ctr"/>
                      <a:r>
                        <a:rPr lang="en-US" dirty="0" smtClean="0"/>
                        <a:t>low</a:t>
                      </a:r>
                      <a:endParaRPr lang="en-US" dirty="0"/>
                    </a:p>
                  </a:txBody>
                  <a:tcPr/>
                </a:tc>
                <a:tc>
                  <a:txBody>
                    <a:bodyPr/>
                    <a:lstStyle/>
                    <a:p>
                      <a:pPr algn="ctr"/>
                      <a:r>
                        <a:rPr lang="en-US" dirty="0" smtClean="0"/>
                        <a:t>no</a:t>
                      </a:r>
                      <a:endParaRPr lang="en-US" dirty="0"/>
                    </a:p>
                  </a:txBody>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t>The Octet Rule </a:t>
            </a:r>
            <a:endParaRPr lang="en-US" dirty="0"/>
          </a:p>
        </p:txBody>
      </p:sp>
      <p:sp>
        <p:nvSpPr>
          <p:cNvPr id="3" name="Content Placeholder 2"/>
          <p:cNvSpPr>
            <a:spLocks noGrp="1"/>
          </p:cNvSpPr>
          <p:nvPr>
            <p:ph sz="half" idx="1"/>
          </p:nvPr>
        </p:nvSpPr>
        <p:spPr>
          <a:xfrm>
            <a:off x="457200" y="1676400"/>
            <a:ext cx="8458200" cy="4953000"/>
          </a:xfrm>
        </p:spPr>
        <p:txBody>
          <a:bodyPr>
            <a:normAutofit/>
          </a:bodyPr>
          <a:lstStyle/>
          <a:p>
            <a:r>
              <a:rPr lang="en-US" dirty="0" smtClean="0"/>
              <a:t>Atoms combine to become</a:t>
            </a:r>
          </a:p>
          <a:p>
            <a:pPr>
              <a:buNone/>
            </a:pPr>
            <a:r>
              <a:rPr lang="en-US" dirty="0" smtClean="0"/>
              <a:t> more stable</a:t>
            </a:r>
          </a:p>
          <a:p>
            <a:pPr>
              <a:buNone/>
            </a:pPr>
            <a:endParaRPr lang="en-US" dirty="0" smtClean="0"/>
          </a:p>
          <a:p>
            <a:r>
              <a:rPr lang="en-US" dirty="0" smtClean="0"/>
              <a:t>Atoms become stable by having </a:t>
            </a:r>
            <a:r>
              <a:rPr lang="en-US" b="1" u="sng" dirty="0" smtClean="0"/>
              <a:t>eight electrons in their outer energy levels </a:t>
            </a:r>
            <a:r>
              <a:rPr lang="en-US" dirty="0" smtClean="0"/>
              <a:t>(</a:t>
            </a:r>
            <a:r>
              <a:rPr lang="en-US" b="1" dirty="0" smtClean="0"/>
              <a:t>He</a:t>
            </a:r>
            <a:r>
              <a:rPr lang="en-US" dirty="0" smtClean="0"/>
              <a:t> is an exception w/ 2 because it is so small)</a:t>
            </a:r>
          </a:p>
          <a:p>
            <a:r>
              <a:rPr lang="en-US" dirty="0" smtClean="0"/>
              <a:t>Atoms become stable by achieving a </a:t>
            </a:r>
            <a:r>
              <a:rPr lang="en-US" b="1" u="sng" dirty="0" smtClean="0"/>
              <a:t>noble gas configuration</a:t>
            </a:r>
            <a:endParaRPr lang="en-US" b="1" u="sng" dirty="0"/>
          </a:p>
        </p:txBody>
      </p:sp>
      <p:pic>
        <p:nvPicPr>
          <p:cNvPr id="5" name="Content Placeholder 4" descr="elektronenoktett.gif"/>
          <p:cNvPicPr>
            <a:picLocks noGrp="1" noChangeAspect="1"/>
          </p:cNvPicPr>
          <p:nvPr>
            <p:ph sz="half" idx="2"/>
          </p:nvPr>
        </p:nvPicPr>
        <p:blipFill>
          <a:blip r:embed="rId2" cstate="print"/>
          <a:srcRect b="11298"/>
          <a:stretch>
            <a:fillRect/>
          </a:stretch>
        </p:blipFill>
        <p:spPr>
          <a:xfrm>
            <a:off x="4572000" y="838200"/>
            <a:ext cx="4419600" cy="1676400"/>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762000"/>
          </a:xfrm>
        </p:spPr>
        <p:txBody>
          <a:bodyPr>
            <a:normAutofit fontScale="90000"/>
          </a:bodyPr>
          <a:lstStyle/>
          <a:p>
            <a:r>
              <a:rPr lang="en-US" dirty="0" smtClean="0"/>
              <a:t>Achieving Chemical Stability</a:t>
            </a:r>
            <a:endParaRPr lang="en-US" dirty="0"/>
          </a:p>
        </p:txBody>
      </p:sp>
      <p:sp>
        <p:nvSpPr>
          <p:cNvPr id="3" name="Content Placeholder 2"/>
          <p:cNvSpPr>
            <a:spLocks noGrp="1"/>
          </p:cNvSpPr>
          <p:nvPr>
            <p:ph sz="half" idx="1"/>
          </p:nvPr>
        </p:nvSpPr>
        <p:spPr>
          <a:xfrm>
            <a:off x="457200" y="1371600"/>
            <a:ext cx="8305800" cy="4983325"/>
          </a:xfrm>
        </p:spPr>
        <p:txBody>
          <a:bodyPr/>
          <a:lstStyle/>
          <a:p>
            <a:r>
              <a:rPr lang="en-US" dirty="0" smtClean="0"/>
              <a:t>Collisions between atoms, which involve enough energy, can cause </a:t>
            </a:r>
            <a:r>
              <a:rPr lang="en-US" b="1" u="sng" dirty="0" smtClean="0"/>
              <a:t>valence electron rearrangements</a:t>
            </a:r>
          </a:p>
          <a:p>
            <a:pPr lvl="1"/>
            <a:r>
              <a:rPr lang="en-US" b="1" u="sng" dirty="0" smtClean="0"/>
              <a:t>Forming a stable octet</a:t>
            </a:r>
          </a:p>
          <a:p>
            <a:pPr lvl="2"/>
            <a:r>
              <a:rPr lang="en-US" dirty="0" smtClean="0"/>
              <a:t>Noble gas configuration</a:t>
            </a:r>
          </a:p>
          <a:p>
            <a:pPr lvl="1"/>
            <a:r>
              <a:rPr lang="en-US" b="1" u="sng" dirty="0" smtClean="0"/>
              <a:t>Total number of electrons never change</a:t>
            </a:r>
            <a:endParaRPr lang="en-US" b="1" u="sng" dirty="0"/>
          </a:p>
        </p:txBody>
      </p:sp>
      <p:pic>
        <p:nvPicPr>
          <p:cNvPr id="5" name="Content Placeholder 4" descr="lewdot11.jpg"/>
          <p:cNvPicPr>
            <a:picLocks noGrp="1" noChangeAspect="1"/>
          </p:cNvPicPr>
          <p:nvPr>
            <p:ph sz="half" idx="2"/>
          </p:nvPr>
        </p:nvPicPr>
        <p:blipFill>
          <a:blip r:embed="rId2" cstate="print"/>
          <a:stretch>
            <a:fillRect/>
          </a:stretch>
        </p:blipFill>
        <p:spPr>
          <a:xfrm>
            <a:off x="609600" y="3962400"/>
            <a:ext cx="7848600" cy="2514600"/>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Establishing Stable Octets</a:t>
            </a:r>
            <a:endParaRPr lang="en-US" dirty="0"/>
          </a:p>
        </p:txBody>
      </p:sp>
      <p:sp>
        <p:nvSpPr>
          <p:cNvPr id="3" name="Content Placeholder 2"/>
          <p:cNvSpPr>
            <a:spLocks noGrp="1"/>
          </p:cNvSpPr>
          <p:nvPr>
            <p:ph sz="half" idx="1"/>
          </p:nvPr>
        </p:nvSpPr>
        <p:spPr/>
        <p:txBody>
          <a:bodyPr/>
          <a:lstStyle/>
          <a:p>
            <a:r>
              <a:rPr lang="en-US" b="1" dirty="0" smtClean="0"/>
              <a:t>2 options</a:t>
            </a:r>
          </a:p>
          <a:p>
            <a:pPr marL="514350" indent="-514350">
              <a:buFont typeface="+mj-lt"/>
              <a:buAutoNum type="arabicPeriod"/>
            </a:pPr>
            <a:r>
              <a:rPr lang="en-US" dirty="0" smtClean="0"/>
              <a:t>Transfer of electrons between atoms</a:t>
            </a:r>
          </a:p>
          <a:p>
            <a:pPr marL="514350" indent="-514350">
              <a:buFont typeface="+mj-lt"/>
              <a:buAutoNum type="arabicPeriod"/>
            </a:pPr>
            <a:r>
              <a:rPr lang="en-US" dirty="0" smtClean="0"/>
              <a:t>Sharing electrons between atoms</a:t>
            </a:r>
            <a:endParaRPr lang="en-US" dirty="0"/>
          </a:p>
        </p:txBody>
      </p:sp>
      <p:pic>
        <p:nvPicPr>
          <p:cNvPr id="7" name="Content Placeholder 6" descr="neon-sign-pop-art_wallpaper.jpg"/>
          <p:cNvPicPr>
            <a:picLocks noGrp="1" noChangeAspect="1"/>
          </p:cNvPicPr>
          <p:nvPr>
            <p:ph sz="half" idx="2"/>
          </p:nvPr>
        </p:nvPicPr>
        <p:blipFill>
          <a:blip r:embed="rId2" cstate="print"/>
          <a:stretch>
            <a:fillRect/>
          </a:stretch>
        </p:blipFill>
        <p:spPr>
          <a:xfrm>
            <a:off x="3994172" y="1981200"/>
            <a:ext cx="4919704" cy="4191000"/>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1245</TotalTime>
  <Words>3748</Words>
  <Application>Microsoft Office PowerPoint</Application>
  <PresentationFormat>On-screen Show (4:3)</PresentationFormat>
  <Paragraphs>533</Paragraphs>
  <Slides>69</Slides>
  <Notes>0</Notes>
  <HiddenSlides>0</HiddenSlides>
  <MMClips>0</MMClips>
  <ScaleCrop>false</ScaleCrop>
  <HeadingPairs>
    <vt:vector size="4" baseType="variant">
      <vt:variant>
        <vt:lpstr>Theme</vt:lpstr>
      </vt:variant>
      <vt:variant>
        <vt:i4>1</vt:i4>
      </vt:variant>
      <vt:variant>
        <vt:lpstr>Slide Titles</vt:lpstr>
      </vt:variant>
      <vt:variant>
        <vt:i4>69</vt:i4>
      </vt:variant>
    </vt:vector>
  </HeadingPairs>
  <TitlesOfParts>
    <vt:vector size="70" baseType="lpstr">
      <vt:lpstr>Flow</vt:lpstr>
      <vt:lpstr>Chemical Bonding</vt:lpstr>
      <vt:lpstr>Compounds and Atomic Stability: Learning Objectives</vt:lpstr>
      <vt:lpstr>How Elements Form Compounds</vt:lpstr>
      <vt:lpstr>Chemical Stability</vt:lpstr>
      <vt:lpstr>Check Your Understanding</vt:lpstr>
      <vt:lpstr>Answers</vt:lpstr>
      <vt:lpstr>The Octet Rule </vt:lpstr>
      <vt:lpstr>Achieving Chemical Stability</vt:lpstr>
      <vt:lpstr>Establishing Stable Octets</vt:lpstr>
      <vt:lpstr>Electrons are Transferred</vt:lpstr>
      <vt:lpstr>Electron Transfer On a Subatomic Level</vt:lpstr>
      <vt:lpstr>Chlorine Gets a Stable Octet</vt:lpstr>
      <vt:lpstr>Na Gets a Stable Octet</vt:lpstr>
      <vt:lpstr>Transfer of the Electron Forms an Ionic Bond</vt:lpstr>
      <vt:lpstr>An Ionic Bond</vt:lpstr>
      <vt:lpstr>The Results of Ionic Attraction</vt:lpstr>
      <vt:lpstr>Naming Binary Ionic Compounds</vt:lpstr>
      <vt:lpstr>Check Your Understanding</vt:lpstr>
      <vt:lpstr>Answers</vt:lpstr>
      <vt:lpstr>Oxidation Numbers</vt:lpstr>
      <vt:lpstr>The Charge of Ionic Compounds </vt:lpstr>
      <vt:lpstr>Predicting Oxidation Numbers</vt:lpstr>
      <vt:lpstr>Check for Understanding</vt:lpstr>
      <vt:lpstr>Answers</vt:lpstr>
      <vt:lpstr>Writing Chemical Formulas For Ionic Compounds</vt:lpstr>
      <vt:lpstr>Representing Compounds as Formulas</vt:lpstr>
      <vt:lpstr>Progress Check</vt:lpstr>
      <vt:lpstr>Answers</vt:lpstr>
      <vt:lpstr>The Formation Of Ionic Compounds</vt:lpstr>
      <vt:lpstr>Pre-Lab Procedure</vt:lpstr>
      <vt:lpstr>The Formation Of Ionic Compounds</vt:lpstr>
      <vt:lpstr>Polyatomic Ions</vt:lpstr>
      <vt:lpstr>Conventions for Naming Polyatomic Ionic Compounds When Given the Formula</vt:lpstr>
      <vt:lpstr>Let’s Try Another One</vt:lpstr>
      <vt:lpstr>Now you try it alone!</vt:lpstr>
      <vt:lpstr>Solution</vt:lpstr>
      <vt:lpstr>Let’s Try Another</vt:lpstr>
      <vt:lpstr>Answer</vt:lpstr>
      <vt:lpstr>Establishing Stable Octets</vt:lpstr>
      <vt:lpstr>Obtaining a Stable Octet by Sharing</vt:lpstr>
      <vt:lpstr>Sharing Electrons Between Atoms</vt:lpstr>
      <vt:lpstr>Reaction of Hydrogen and Oxygen</vt:lpstr>
      <vt:lpstr>Sharing to Make Oxygen Stable</vt:lpstr>
      <vt:lpstr>Electrons always rearrange in a chemical reaction</vt:lpstr>
      <vt:lpstr>Covalent Bond</vt:lpstr>
      <vt:lpstr>Sharing More Than Two Electrons</vt:lpstr>
      <vt:lpstr>Sharing two pairs of Electrons: Double Covalent bonds are formed</vt:lpstr>
      <vt:lpstr>Molecular Elements</vt:lpstr>
      <vt:lpstr>Formulas and Names of Covalent Compounds</vt:lpstr>
      <vt:lpstr>Add prefix to indicate number of atoms</vt:lpstr>
      <vt:lpstr>Example of Naming Protocol</vt:lpstr>
      <vt:lpstr>Practice Naming</vt:lpstr>
      <vt:lpstr>ANSWERS</vt:lpstr>
      <vt:lpstr>General Atomic Bonding Trends</vt:lpstr>
      <vt:lpstr>Comparing Ionic and Covalent bonds</vt:lpstr>
      <vt:lpstr>Properties of Ionic Compounds</vt:lpstr>
      <vt:lpstr>Properties of Covalent Compounds</vt:lpstr>
      <vt:lpstr>Interparticle Forces Make the Difference</vt:lpstr>
      <vt:lpstr>Compare and Contrast Properties</vt:lpstr>
      <vt:lpstr>Check your Understanding</vt:lpstr>
      <vt:lpstr>Answers</vt:lpstr>
      <vt:lpstr>Predicting the Type of Bond</vt:lpstr>
      <vt:lpstr>Lets See how This Works!</vt:lpstr>
      <vt:lpstr>Applying Our Knowledge</vt:lpstr>
      <vt:lpstr>Answers</vt:lpstr>
      <vt:lpstr>Bonding in Metals</vt:lpstr>
      <vt:lpstr>How Do They Bond?</vt:lpstr>
      <vt:lpstr>Properties Associated with Metallic Bond</vt:lpstr>
      <vt:lpstr>Slide 69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Chemical Bonding</dc:title>
  <dc:creator>User</dc:creator>
  <cp:lastModifiedBy>Providence Public Schools</cp:lastModifiedBy>
  <cp:revision>112</cp:revision>
  <dcterms:created xsi:type="dcterms:W3CDTF">2011-01-15T14:47:52Z</dcterms:created>
  <dcterms:modified xsi:type="dcterms:W3CDTF">2011-02-15T17:25:47Z</dcterms:modified>
</cp:coreProperties>
</file>