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60" r:id="rId3"/>
    <p:sldId id="261" r:id="rId4"/>
    <p:sldId id="258" r:id="rId5"/>
    <p:sldId id="259" r:id="rId6"/>
    <p:sldId id="262" r:id="rId7"/>
    <p:sldId id="264" r:id="rId8"/>
    <p:sldId id="263" r:id="rId9"/>
    <p:sldId id="265" r:id="rId10"/>
    <p:sldId id="266" r:id="rId11"/>
    <p:sldId id="267" r:id="rId12"/>
    <p:sldId id="273" r:id="rId13"/>
    <p:sldId id="280" r:id="rId14"/>
    <p:sldId id="274" r:id="rId15"/>
    <p:sldId id="278" r:id="rId16"/>
    <p:sldId id="279" r:id="rId17"/>
    <p:sldId id="277" r:id="rId18"/>
    <p:sldId id="268" r:id="rId19"/>
    <p:sldId id="269" r:id="rId20"/>
    <p:sldId id="270" r:id="rId21"/>
    <p:sldId id="271" r:id="rId22"/>
    <p:sldId id="272" r:id="rId23"/>
    <p:sldId id="257" r:id="rId24"/>
    <p:sldId id="282" r:id="rId25"/>
    <p:sldId id="281" r:id="rId26"/>
    <p:sldId id="275" r:id="rId27"/>
    <p:sldId id="276" r:id="rId28"/>
    <p:sldId id="285" r:id="rId29"/>
    <p:sldId id="286" r:id="rId30"/>
    <p:sldId id="283" r:id="rId31"/>
    <p:sldId id="284" r:id="rId32"/>
    <p:sldId id="287" r:id="rId33"/>
    <p:sldId id="288" r:id="rId34"/>
    <p:sldId id="289" r:id="rId35"/>
    <p:sldId id="290" r:id="rId36"/>
    <p:sldId id="294" r:id="rId37"/>
    <p:sldId id="291" r:id="rId38"/>
    <p:sldId id="292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8" r:id="rId51"/>
    <p:sldId id="305" r:id="rId52"/>
    <p:sldId id="306" r:id="rId53"/>
    <p:sldId id="311" r:id="rId54"/>
    <p:sldId id="307" r:id="rId55"/>
    <p:sldId id="309" r:id="rId56"/>
    <p:sldId id="310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0C8F9-5CC8-4171-8AC2-5F5AACE1E0CA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5923B-9FB9-4486-A35F-B7FECD8145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Pages 4-9 in the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5923B-9FB9-4486-A35F-B7FECD8145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ED1B6-8CFD-4B66-83CD-7F7F4DA8B050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FDECE-6882-47D4-B719-AEA8CBFB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2457450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Chemistry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2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Science of Matter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are easy to observe by simple tests </a:t>
            </a:r>
          </a:p>
          <a:p>
            <a:r>
              <a:rPr lang="en-US" dirty="0" smtClean="0"/>
              <a:t>Use heat, magnets, electricity etc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State: solid, liquid or gas at room temp and pressure</a:t>
            </a:r>
          </a:p>
          <a:p>
            <a:pPr lvl="1"/>
            <a:r>
              <a:rPr lang="en-US" dirty="0" smtClean="0"/>
              <a:t>Soft or hard</a:t>
            </a:r>
          </a:p>
          <a:p>
            <a:pPr lvl="1"/>
            <a:r>
              <a:rPr lang="en-US" dirty="0" smtClean="0"/>
              <a:t>Does it burn?</a:t>
            </a:r>
          </a:p>
          <a:p>
            <a:pPr lvl="1"/>
            <a:r>
              <a:rPr lang="en-US" dirty="0" smtClean="0"/>
              <a:t>Does it dissolve in water?</a:t>
            </a:r>
          </a:p>
          <a:p>
            <a:r>
              <a:rPr lang="en-US" dirty="0" smtClean="0"/>
              <a:t>These are from a macroscopic perspective</a:t>
            </a:r>
          </a:p>
          <a:p>
            <a:pPr lvl="1"/>
            <a:r>
              <a:rPr lang="en-US" dirty="0" smtClean="0"/>
              <a:t>Things you can touch, taste, feel, smell and see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 is it made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This question is harder to answer</a:t>
            </a:r>
          </a:p>
          <a:p>
            <a:pPr lvl="1"/>
            <a:r>
              <a:rPr lang="en-US" dirty="0" smtClean="0"/>
              <a:t>Must take measurements</a:t>
            </a:r>
          </a:p>
          <a:p>
            <a:pPr lvl="1"/>
            <a:r>
              <a:rPr lang="en-US" dirty="0" smtClean="0"/>
              <a:t>Must observe chemical changes</a:t>
            </a:r>
          </a:p>
          <a:p>
            <a:r>
              <a:rPr lang="en-US" dirty="0"/>
              <a:t> </a:t>
            </a:r>
            <a:r>
              <a:rPr lang="en-US" dirty="0" smtClean="0"/>
              <a:t>Macroscopic Observations</a:t>
            </a:r>
          </a:p>
          <a:p>
            <a:r>
              <a:rPr lang="en-US" dirty="0" smtClean="0"/>
              <a:t>Submicroscopic perspective</a:t>
            </a:r>
          </a:p>
          <a:p>
            <a:pPr lvl="1"/>
            <a:r>
              <a:rPr lang="en-US" dirty="0" smtClean="0"/>
              <a:t>To understand hidden structure influences behavior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Physical change  vs. Chemical change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838201"/>
          <a:ext cx="8839200" cy="5598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703"/>
                <a:gridCol w="4658497"/>
              </a:tblGrid>
              <a:tr h="574077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Physical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Chemical Change</a:t>
                      </a:r>
                      <a:endParaRPr lang="en-US" sz="2800" dirty="0"/>
                    </a:p>
                  </a:txBody>
                  <a:tcPr/>
                </a:tc>
              </a:tr>
              <a:tr h="20862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Doesn't change what the substance is.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new substance is formed </a:t>
                      </a:r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energy is either given off or absorbed.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2937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be reversed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Cannot be reversed with the substance changed back </a:t>
                      </a:r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without extraordinary means, if at all.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Physical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Chemical Change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Paper</a:t>
                      </a:r>
                      <a:r>
                        <a:rPr lang="en-US" sz="2400" baseline="0" dirty="0" smtClean="0"/>
                        <a:t> cut into pieces, small pieces are still paper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Paper burned is no longer paper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Dissolve sugar in 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 a cake with flour, water, sugar and other ingredients and bake them, it would take extraordinary means to separate the various ingredients out to their original form.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Vs. Chemical Change Worksheet (</a:t>
            </a:r>
            <a:r>
              <a:rPr lang="en-US" smtClean="0"/>
              <a:t>15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pairs complete the given handout</a:t>
            </a:r>
          </a:p>
          <a:p>
            <a:r>
              <a:rPr lang="en-US" dirty="0" smtClean="0"/>
              <a:t>You may use your notes </a:t>
            </a:r>
          </a:p>
          <a:p>
            <a:r>
              <a:rPr lang="en-US" dirty="0" smtClean="0"/>
              <a:t>Students should each complete an answer sheet as a study guide</a:t>
            </a:r>
          </a:p>
          <a:p>
            <a:r>
              <a:rPr lang="en-US" dirty="0" smtClean="0"/>
              <a:t>Be sure that you are prepared to share your answers with the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Chemical properties vs. 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Chemical </a:t>
            </a:r>
            <a:r>
              <a:rPr lang="en-US" b="1" dirty="0" smtClean="0"/>
              <a:t>Property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F</a:t>
            </a:r>
            <a:r>
              <a:rPr lang="en-US" u="sng" dirty="0" smtClean="0"/>
              <a:t>lammability:</a:t>
            </a:r>
            <a:r>
              <a:rPr lang="en-US" dirty="0" smtClean="0"/>
              <a:t> The </a:t>
            </a:r>
            <a:r>
              <a:rPr lang="en-US" dirty="0"/>
              <a:t>ability to </a:t>
            </a:r>
            <a:r>
              <a:rPr lang="en-US" dirty="0" smtClean="0"/>
              <a:t>burn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Ability to </a:t>
            </a:r>
            <a:r>
              <a:rPr lang="en-US" u="sng" dirty="0" smtClean="0"/>
              <a:t>rust:</a:t>
            </a:r>
            <a:r>
              <a:rPr lang="en-US" dirty="0" smtClean="0"/>
              <a:t> </a:t>
            </a:r>
            <a:r>
              <a:rPr lang="en-US" dirty="0"/>
              <a:t>Reacts with oxygen to produce rust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Reactivity with </a:t>
            </a:r>
            <a:r>
              <a:rPr lang="en-US" u="sng" dirty="0" smtClean="0"/>
              <a:t>vinegar:</a:t>
            </a:r>
            <a:r>
              <a:rPr lang="en-US" dirty="0" smtClean="0"/>
              <a:t> Reacts </a:t>
            </a:r>
            <a:r>
              <a:rPr lang="en-US" dirty="0"/>
              <a:t>with vinegar to produce new substances</a:t>
            </a:r>
          </a:p>
          <a:p>
            <a:r>
              <a:rPr lang="en-US" b="1" dirty="0"/>
              <a:t>Physical </a:t>
            </a:r>
            <a:r>
              <a:rPr lang="en-US" b="1" dirty="0" smtClean="0"/>
              <a:t>Property</a:t>
            </a:r>
            <a:endParaRPr lang="en-US" b="1" dirty="0"/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T</a:t>
            </a:r>
            <a:r>
              <a:rPr lang="en-US" u="sng" dirty="0" smtClean="0"/>
              <a:t>ransparency:</a:t>
            </a:r>
            <a:r>
              <a:rPr lang="en-US" dirty="0" smtClean="0"/>
              <a:t> The </a:t>
            </a:r>
            <a:r>
              <a:rPr lang="en-US" dirty="0"/>
              <a:t>property of letting light pass through something</a:t>
            </a:r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Boiling </a:t>
            </a:r>
            <a:r>
              <a:rPr lang="en-US" u="sng" dirty="0" smtClean="0"/>
              <a:t>point: </a:t>
            </a:r>
            <a:r>
              <a:rPr lang="en-US" dirty="0"/>
              <a:t>Temperature at which a substance goes from liquid to gas</a:t>
            </a:r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Melting </a:t>
            </a:r>
            <a:r>
              <a:rPr lang="en-US" u="sng" dirty="0" smtClean="0"/>
              <a:t>point</a:t>
            </a:r>
            <a:r>
              <a:rPr lang="en-US" dirty="0" smtClean="0"/>
              <a:t>: </a:t>
            </a:r>
            <a:r>
              <a:rPr lang="en-US" dirty="0"/>
              <a:t>Temperature at which a substance goes from solid to a liquid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Brittleness: </a:t>
            </a:r>
            <a:r>
              <a:rPr lang="en-US" sz="2500" dirty="0" smtClean="0"/>
              <a:t>Tendency </a:t>
            </a:r>
            <a:r>
              <a:rPr lang="en-US" sz="2500" dirty="0"/>
              <a:t>to crack or break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Ductility: </a:t>
            </a:r>
            <a:r>
              <a:rPr lang="en-US" sz="2500" dirty="0" smtClean="0"/>
              <a:t>Ability </a:t>
            </a:r>
            <a:r>
              <a:rPr lang="en-US" sz="2500" dirty="0"/>
              <a:t>to bend without breaking</a:t>
            </a:r>
          </a:p>
          <a:p>
            <a:pPr lvl="1">
              <a:buNone/>
            </a:pPr>
            <a:r>
              <a:rPr lang="en-US" sz="2500" u="sng" dirty="0" smtClean="0"/>
              <a:t>• Elasticity: </a:t>
            </a:r>
            <a:r>
              <a:rPr lang="en-US" sz="2500" dirty="0" smtClean="0"/>
              <a:t>Ability </a:t>
            </a:r>
            <a:r>
              <a:rPr lang="en-US" sz="2500" dirty="0"/>
              <a:t>to be stretched or compressed then return to original size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Density: </a:t>
            </a:r>
            <a:r>
              <a:rPr lang="en-US" sz="2500" dirty="0" smtClean="0"/>
              <a:t>Mass </a:t>
            </a:r>
            <a:r>
              <a:rPr lang="en-US" sz="2500" dirty="0"/>
              <a:t>per unit volume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Submicroscopic Level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Matter is made of </a:t>
            </a:r>
            <a:r>
              <a:rPr lang="en-US" u="sng" dirty="0" smtClean="0"/>
              <a:t>Atoms</a:t>
            </a:r>
          </a:p>
          <a:p>
            <a:r>
              <a:rPr lang="en-US" dirty="0" smtClean="0"/>
              <a:t>Atoms</a:t>
            </a:r>
            <a:endParaRPr lang="en-US" u="sng" dirty="0" smtClean="0"/>
          </a:p>
          <a:p>
            <a:pPr lvl="1"/>
            <a:r>
              <a:rPr lang="en-US" dirty="0" smtClean="0"/>
              <a:t>So small they can not be seen with the most powerful light microscope</a:t>
            </a:r>
          </a:p>
          <a:p>
            <a:pPr lvl="1"/>
            <a:r>
              <a:rPr lang="en-US" dirty="0" smtClean="0"/>
              <a:t>So small that if a period at the end of a sentence were made of Carbon atoms it would be made of 100 quintillion carbon atoms</a:t>
            </a:r>
          </a:p>
          <a:p>
            <a:pPr lvl="2"/>
            <a:r>
              <a:rPr lang="en-US" dirty="0" smtClean="0"/>
              <a:t>(100, 000,000,000,000,000,000)</a:t>
            </a:r>
          </a:p>
          <a:p>
            <a:pPr lvl="2"/>
            <a:r>
              <a:rPr lang="en-US" dirty="0" smtClean="0"/>
              <a:t>Counting them at 3 per second would take you a trillion years!</a:t>
            </a:r>
          </a:p>
          <a:p>
            <a:pPr lvl="1"/>
            <a:r>
              <a:rPr lang="en-US" dirty="0" smtClean="0"/>
              <a:t>Scanning Tunneling Microscope (STM)</a:t>
            </a:r>
          </a:p>
          <a:p>
            <a:pPr lvl="2"/>
            <a:r>
              <a:rPr lang="en-US" dirty="0" smtClean="0"/>
              <a:t>c</a:t>
            </a:r>
            <a:r>
              <a:rPr lang="en-US" dirty="0"/>
              <a:t>r</a:t>
            </a:r>
            <a:r>
              <a:rPr lang="en-US" dirty="0" smtClean="0"/>
              <a:t>eates computer images which are a visible perspective showing atomic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dirty="0" smtClean="0"/>
              <a:t>Scanning Tunneling Microscope (STM)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/>
              <a:t>individual iron atoms on a silver </a:t>
            </a:r>
            <a:r>
              <a:rPr lang="en-US" dirty="0" smtClean="0"/>
              <a:t>substrate</a:t>
            </a:r>
            <a:endParaRPr lang="en-US" dirty="0"/>
          </a:p>
        </p:txBody>
      </p:sp>
      <p:pic>
        <p:nvPicPr>
          <p:cNvPr id="5" name="Picture 4" descr="stm ir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7696200" cy="4764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at least 5 chemicals that you are familiar with from past experience.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Chemical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Show types and numbers of atoms</a:t>
            </a:r>
          </a:p>
          <a:p>
            <a:r>
              <a:rPr lang="en-US" dirty="0" smtClean="0"/>
              <a:t>Show arrangement of the atoms and space filled</a:t>
            </a:r>
          </a:p>
          <a:p>
            <a:endParaRPr lang="en-US" dirty="0"/>
          </a:p>
        </p:txBody>
      </p:sp>
      <p:pic>
        <p:nvPicPr>
          <p:cNvPr id="5" name="Picture 4" descr="Sucrose_4space fil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333279"/>
            <a:ext cx="5181600" cy="4299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Models?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Submicroscopic structural representation</a:t>
            </a:r>
          </a:p>
          <a:p>
            <a:r>
              <a:rPr lang="en-US" dirty="0" smtClean="0"/>
              <a:t>Explains observed behavior</a:t>
            </a:r>
          </a:p>
          <a:p>
            <a:r>
              <a:rPr lang="en-US" dirty="0" smtClean="0"/>
              <a:t>Used to predict behavior not yet observed</a:t>
            </a:r>
          </a:p>
          <a:p>
            <a:r>
              <a:rPr lang="en-US" dirty="0" smtClean="0"/>
              <a:t>Built on investigation and experimentation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dirty="0"/>
              <a:t>C</a:t>
            </a:r>
            <a:r>
              <a:rPr lang="en-US" dirty="0" smtClean="0"/>
              <a:t>onnections </a:t>
            </a:r>
            <a:r>
              <a:rPr lang="en-US" dirty="0"/>
              <a:t>B</a:t>
            </a:r>
            <a:r>
              <a:rPr lang="en-US" dirty="0" smtClean="0"/>
              <a:t>etween </a:t>
            </a:r>
            <a:r>
              <a:rPr lang="en-US" dirty="0"/>
              <a:t>A</a:t>
            </a:r>
            <a:r>
              <a:rPr lang="en-US" dirty="0" smtClean="0"/>
              <a:t>toms</a:t>
            </a:r>
            <a:endParaRPr lang="en-US" dirty="0"/>
          </a:p>
        </p:txBody>
      </p:sp>
      <p:pic>
        <p:nvPicPr>
          <p:cNvPr id="4" name="Content Placeholder 3" descr="stock-photo-the-isolated-d-model-of-sucrose-sugar-on-a-white-background-27708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19200"/>
            <a:ext cx="7696200" cy="4947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material that is made of 2 or more things which are not combined chemically</a:t>
            </a:r>
          </a:p>
          <a:p>
            <a:r>
              <a:rPr lang="en-US" dirty="0" smtClean="0"/>
              <a:t>Each of the parts still keep their own identities</a:t>
            </a:r>
          </a:p>
          <a:p>
            <a:r>
              <a:rPr lang="en-US" dirty="0" smtClean="0"/>
              <a:t>Made by blending, but NOT forming chemical bonds or </a:t>
            </a:r>
            <a:r>
              <a:rPr lang="en-US" u="sng" dirty="0" smtClean="0"/>
              <a:t>chemical change!</a:t>
            </a:r>
          </a:p>
          <a:p>
            <a:r>
              <a:rPr lang="en-US" dirty="0" smtClean="0"/>
              <a:t>Most everyday matter occurs as mixtures</a:t>
            </a:r>
          </a:p>
          <a:p>
            <a:pPr>
              <a:buNone/>
            </a:pPr>
            <a:endParaRPr lang="en-US" u="sng" dirty="0" smtClean="0"/>
          </a:p>
          <a:p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Heterogeneous and Homogeneous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classification of matter based on composition</a:t>
            </a:r>
          </a:p>
          <a:p>
            <a:r>
              <a:rPr lang="en-US" dirty="0" smtClean="0"/>
              <a:t>Homogeneous mixture: no clumping or grouping but rather a uniform dispersal of the material it is made of.</a:t>
            </a:r>
          </a:p>
          <a:p>
            <a:pPr lvl="1"/>
            <a:r>
              <a:rPr lang="en-US" dirty="0" smtClean="0"/>
              <a:t>Ex. Air; made of N2, O2, CO2 and other gases</a:t>
            </a:r>
          </a:p>
          <a:p>
            <a:pPr lvl="1"/>
            <a:r>
              <a:rPr lang="en-US" dirty="0" smtClean="0"/>
              <a:t>A liquid in which there is a solvent and a solute is called a solution</a:t>
            </a:r>
          </a:p>
          <a:p>
            <a:r>
              <a:rPr lang="en-US" dirty="0" smtClean="0"/>
              <a:t>Heterogeneous mixture:  it is easy to identify all if the different components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mixture</a:t>
            </a:r>
            <a:endParaRPr lang="en-US" dirty="0"/>
          </a:p>
        </p:txBody>
      </p:sp>
      <p:pic>
        <p:nvPicPr>
          <p:cNvPr id="4" name="Content Placeholder 3" descr="hetero mix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42999"/>
            <a:ext cx="8077200" cy="5181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mixture</a:t>
            </a:r>
            <a:endParaRPr lang="en-US" dirty="0"/>
          </a:p>
        </p:txBody>
      </p:sp>
      <p:pic>
        <p:nvPicPr>
          <p:cNvPr id="4" name="Content Placeholder 3" descr="Polished_Concrete_Mi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752599"/>
            <a:ext cx="7086600" cy="49553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Colloids (look homogeneous but microscopically </a:t>
            </a:r>
            <a:r>
              <a:rPr lang="en-US" dirty="0" err="1" smtClean="0"/>
              <a:t>heterogenous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Hair spray</a:t>
            </a:r>
          </a:p>
          <a:p>
            <a:r>
              <a:rPr lang="en-US" dirty="0" smtClean="0"/>
              <a:t>Smoke</a:t>
            </a:r>
          </a:p>
          <a:p>
            <a:r>
              <a:rPr lang="en-US" dirty="0" smtClean="0"/>
              <a:t>Cloud</a:t>
            </a:r>
          </a:p>
          <a:p>
            <a:r>
              <a:rPr lang="en-US" dirty="0" smtClean="0"/>
              <a:t>Whipped cream</a:t>
            </a:r>
          </a:p>
          <a:p>
            <a:r>
              <a:rPr lang="en-US" dirty="0" smtClean="0"/>
              <a:t>Shaving cream</a:t>
            </a:r>
          </a:p>
          <a:p>
            <a:r>
              <a:rPr lang="en-US" dirty="0" smtClean="0"/>
              <a:t>Blood</a:t>
            </a:r>
          </a:p>
          <a:p>
            <a:r>
              <a:rPr lang="en-US" dirty="0" smtClean="0"/>
              <a:t>Styrofoam</a:t>
            </a:r>
          </a:p>
          <a:p>
            <a:r>
              <a:rPr lang="en-US" dirty="0" err="1" smtClean="0"/>
              <a:t>Gello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(Heterogeneous)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Dust</a:t>
            </a:r>
          </a:p>
          <a:p>
            <a:r>
              <a:rPr lang="en-US" dirty="0" smtClean="0"/>
              <a:t>Milk</a:t>
            </a:r>
          </a:p>
          <a:p>
            <a:r>
              <a:rPr lang="en-US" dirty="0" smtClean="0"/>
              <a:t>Hand cream</a:t>
            </a:r>
          </a:p>
          <a:p>
            <a:r>
              <a:rPr lang="en-US" dirty="0" smtClean="0"/>
              <a:t>Gravel</a:t>
            </a:r>
          </a:p>
          <a:p>
            <a:r>
              <a:rPr lang="en-US" dirty="0" smtClean="0"/>
              <a:t>Granite</a:t>
            </a:r>
          </a:p>
          <a:p>
            <a:r>
              <a:rPr lang="en-US" dirty="0" smtClean="0"/>
              <a:t>Sponge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composition and their impact on the properties of matter</a:t>
            </a:r>
          </a:p>
          <a:p>
            <a:r>
              <a:rPr lang="en-US" dirty="0" smtClean="0"/>
              <a:t>Be able to classify chemical vs. physical changes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Homogeneous Mixtures</a:t>
            </a:r>
            <a:endParaRPr lang="en-US" dirty="0"/>
          </a:p>
        </p:txBody>
      </p:sp>
      <p:pic>
        <p:nvPicPr>
          <p:cNvPr id="6" name="Content Placeholder 5" descr="wa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786731"/>
            <a:ext cx="3581400" cy="3903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(homogeneous)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 (gas)</a:t>
            </a:r>
          </a:p>
          <a:p>
            <a:r>
              <a:rPr lang="en-US" dirty="0" smtClean="0"/>
              <a:t>Martini (liquid)</a:t>
            </a:r>
          </a:p>
          <a:p>
            <a:r>
              <a:rPr lang="en-US" dirty="0" smtClean="0"/>
              <a:t>Salt water (liquid)</a:t>
            </a:r>
          </a:p>
          <a:p>
            <a:r>
              <a:rPr lang="en-US" dirty="0" smtClean="0"/>
              <a:t>Plastic (solid)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Homogeneous materials that contain only 1 kind of matter</a:t>
            </a:r>
          </a:p>
          <a:p>
            <a:r>
              <a:rPr lang="en-US" dirty="0" smtClean="0"/>
              <a:t>Have definite composition and properties</a:t>
            </a:r>
          </a:p>
          <a:p>
            <a:r>
              <a:rPr lang="en-US" dirty="0" smtClean="0"/>
              <a:t>Substances which </a:t>
            </a:r>
            <a:r>
              <a:rPr lang="en-US" u="sng" dirty="0" smtClean="0"/>
              <a:t>can not</a:t>
            </a:r>
            <a:r>
              <a:rPr lang="en-US" dirty="0" smtClean="0"/>
              <a:t> be broken down into a simpler substance is an </a:t>
            </a:r>
            <a:r>
              <a:rPr lang="en-US" b="1" dirty="0" smtClean="0"/>
              <a:t>ELEMENT.</a:t>
            </a:r>
          </a:p>
          <a:p>
            <a:r>
              <a:rPr lang="en-US" dirty="0" smtClean="0"/>
              <a:t>Substances which </a:t>
            </a:r>
            <a:r>
              <a:rPr lang="en-US" u="sng" dirty="0" smtClean="0"/>
              <a:t>can</a:t>
            </a:r>
            <a:r>
              <a:rPr lang="en-US" dirty="0" smtClean="0"/>
              <a:t> be broken down into a simpler substance is a </a:t>
            </a:r>
            <a:r>
              <a:rPr lang="en-US" b="1" dirty="0" smtClean="0"/>
              <a:t>COMPOUND.</a:t>
            </a:r>
          </a:p>
          <a:p>
            <a:pPr lvl="1"/>
            <a:r>
              <a:rPr lang="en-US" dirty="0" smtClean="0"/>
              <a:t>They are made of 2 or more elements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of only one kind of atom</a:t>
            </a:r>
          </a:p>
          <a:p>
            <a:r>
              <a:rPr lang="en-US" dirty="0" smtClean="0"/>
              <a:t>Can not be made simplified by physical or chemical means</a:t>
            </a:r>
          </a:p>
          <a:p>
            <a:r>
              <a:rPr lang="en-US" dirty="0" smtClean="0"/>
              <a:t>Can exist as atoms (carbon) or molecules (N2)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Consist of 2 or more DIFFERENT atoms bound together (H2O)</a:t>
            </a:r>
          </a:p>
          <a:p>
            <a:r>
              <a:rPr lang="en-US" dirty="0" smtClean="0"/>
              <a:t>Can be broken down into smaller types of matter by </a:t>
            </a:r>
            <a:r>
              <a:rPr lang="en-US" i="1" dirty="0" smtClean="0"/>
              <a:t>chemical means only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Have properties which are different than the elements they are made of</a:t>
            </a:r>
          </a:p>
          <a:p>
            <a:r>
              <a:rPr lang="en-US" dirty="0" smtClean="0"/>
              <a:t>Always contain the same ratio of its components atoms ( ex 2 hydrogen's to 1 oxygen, in water)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to pg 7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Ocean water- solution</a:t>
            </a:r>
          </a:p>
          <a:p>
            <a:r>
              <a:rPr lang="en-US" dirty="0" smtClean="0"/>
              <a:t>Calcium- element</a:t>
            </a:r>
          </a:p>
          <a:p>
            <a:r>
              <a:rPr lang="en-US" dirty="0" smtClean="0"/>
              <a:t>Vitamin C- Compound  ( L-</a:t>
            </a:r>
            <a:r>
              <a:rPr lang="en-US" dirty="0" err="1" smtClean="0"/>
              <a:t>asorbic</a:t>
            </a:r>
            <a:r>
              <a:rPr lang="en-US" dirty="0" smtClean="0"/>
              <a:t> acid)</a:t>
            </a:r>
          </a:p>
          <a:p>
            <a:r>
              <a:rPr lang="en-US" dirty="0" smtClean="0"/>
              <a:t>Dry ice – compound (CO2)</a:t>
            </a:r>
          </a:p>
          <a:p>
            <a:r>
              <a:rPr lang="en-US" dirty="0" smtClean="0"/>
              <a:t>Copper- element</a:t>
            </a:r>
          </a:p>
          <a:p>
            <a:r>
              <a:rPr lang="en-US" dirty="0" smtClean="0"/>
              <a:t>Grain alcohol- compound (C2H5OH)</a:t>
            </a:r>
          </a:p>
          <a:p>
            <a:r>
              <a:rPr lang="en-US" dirty="0" smtClean="0"/>
              <a:t>after shave lotion- </a:t>
            </a:r>
            <a:r>
              <a:rPr lang="en-US" dirty="0" err="1" smtClean="0"/>
              <a:t>heterogenous</a:t>
            </a:r>
            <a:r>
              <a:rPr lang="en-US" dirty="0" smtClean="0"/>
              <a:t> mixture</a:t>
            </a:r>
          </a:p>
          <a:p>
            <a:r>
              <a:rPr lang="en-US" dirty="0" smtClean="0"/>
              <a:t>Hamburger- hetero</a:t>
            </a:r>
          </a:p>
          <a:p>
            <a:r>
              <a:rPr lang="en-US" dirty="0" smtClean="0"/>
              <a:t>Al foil – element</a:t>
            </a:r>
          </a:p>
          <a:p>
            <a:r>
              <a:rPr lang="en-US" dirty="0" smtClean="0"/>
              <a:t>Milk- solution</a:t>
            </a:r>
          </a:p>
          <a:p>
            <a:r>
              <a:rPr lang="en-US" dirty="0" smtClean="0"/>
              <a:t>Salt- </a:t>
            </a:r>
            <a:r>
              <a:rPr lang="en-US" dirty="0" err="1" smtClean="0"/>
              <a:t>cmpd</a:t>
            </a:r>
            <a:endParaRPr lang="en-US" dirty="0" smtClean="0"/>
          </a:p>
          <a:p>
            <a:r>
              <a:rPr lang="en-US" dirty="0" smtClean="0"/>
              <a:t>Iron nail- element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Learning Objectives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Investigate various ways to separate mixtures</a:t>
            </a:r>
          </a:p>
          <a:p>
            <a:r>
              <a:rPr lang="en-US" sz="4000" dirty="0" smtClean="0"/>
              <a:t>Identify the properties of the matter that allow for a particular method of separation</a:t>
            </a:r>
            <a:endParaRPr lang="en-US" sz="4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re</a:t>
            </a:r>
            <a:r>
              <a:rPr lang="en-US" dirty="0" smtClean="0"/>
              <a:t> </a:t>
            </a:r>
            <a:r>
              <a:rPr lang="en-US" dirty="0" smtClean="0"/>
              <a:t>made of 2 or more things </a:t>
            </a:r>
            <a:r>
              <a:rPr lang="en-US" u="sng" dirty="0" smtClean="0"/>
              <a:t>which are not combined chemically</a:t>
            </a:r>
          </a:p>
          <a:p>
            <a:r>
              <a:rPr lang="en-US" dirty="0" smtClean="0"/>
              <a:t>Each of the parts still keep their own identities</a:t>
            </a:r>
          </a:p>
          <a:p>
            <a:r>
              <a:rPr lang="en-US" dirty="0" smtClean="0"/>
              <a:t>Made by blending, but NOT forming chemical bonds or </a:t>
            </a:r>
            <a:r>
              <a:rPr lang="en-US" u="sng" dirty="0" smtClean="0"/>
              <a:t>chemical change!</a:t>
            </a:r>
          </a:p>
          <a:p>
            <a:r>
              <a:rPr lang="en-US" dirty="0" smtClean="0"/>
              <a:t>Most everyday matter occurs as mixtures</a:t>
            </a:r>
          </a:p>
          <a:p>
            <a:pPr>
              <a:buNone/>
            </a:pPr>
            <a:endParaRPr lang="en-US" u="sng" dirty="0" smtClean="0"/>
          </a:p>
          <a:p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REMEMBER</a:t>
            </a:r>
            <a:br>
              <a:rPr lang="en-US" dirty="0" smtClean="0"/>
            </a:br>
            <a:r>
              <a:rPr lang="en-US" dirty="0" smtClean="0"/>
              <a:t>Chemical </a:t>
            </a:r>
            <a:r>
              <a:rPr lang="en-US" dirty="0" smtClean="0"/>
              <a:t>properties vs. 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Chemical </a:t>
            </a:r>
            <a:r>
              <a:rPr lang="en-US" b="1" dirty="0" smtClean="0"/>
              <a:t>Property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F</a:t>
            </a:r>
            <a:r>
              <a:rPr lang="en-US" u="sng" dirty="0" smtClean="0"/>
              <a:t>lammability:</a:t>
            </a:r>
            <a:r>
              <a:rPr lang="en-US" dirty="0" smtClean="0"/>
              <a:t> The </a:t>
            </a:r>
            <a:r>
              <a:rPr lang="en-US" dirty="0"/>
              <a:t>ability to </a:t>
            </a:r>
            <a:r>
              <a:rPr lang="en-US" dirty="0" smtClean="0"/>
              <a:t>burn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Ability to </a:t>
            </a:r>
            <a:r>
              <a:rPr lang="en-US" u="sng" dirty="0" smtClean="0"/>
              <a:t>rust:</a:t>
            </a:r>
            <a:r>
              <a:rPr lang="en-US" dirty="0" smtClean="0"/>
              <a:t> </a:t>
            </a:r>
            <a:r>
              <a:rPr lang="en-US" dirty="0"/>
              <a:t>Reacts with oxygen to produce rust</a:t>
            </a:r>
          </a:p>
          <a:p>
            <a:pPr lvl="1">
              <a:buNone/>
            </a:pPr>
            <a:r>
              <a:rPr lang="en-US" dirty="0" smtClean="0"/>
              <a:t>• </a:t>
            </a:r>
            <a:r>
              <a:rPr lang="en-US" u="sng" dirty="0"/>
              <a:t>Reactivity with </a:t>
            </a:r>
            <a:r>
              <a:rPr lang="en-US" u="sng" dirty="0" smtClean="0"/>
              <a:t>vinegar:</a:t>
            </a:r>
            <a:r>
              <a:rPr lang="en-US" dirty="0" smtClean="0"/>
              <a:t> Reacts </a:t>
            </a:r>
            <a:r>
              <a:rPr lang="en-US" dirty="0"/>
              <a:t>with vinegar to produce new substances</a:t>
            </a:r>
          </a:p>
          <a:p>
            <a:r>
              <a:rPr lang="en-US" b="1" dirty="0"/>
              <a:t>Physical </a:t>
            </a:r>
            <a:r>
              <a:rPr lang="en-US" b="1" dirty="0" smtClean="0"/>
              <a:t>Property</a:t>
            </a:r>
            <a:endParaRPr lang="en-US" b="1" dirty="0"/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T</a:t>
            </a:r>
            <a:r>
              <a:rPr lang="en-US" u="sng" dirty="0" smtClean="0"/>
              <a:t>ransparency:</a:t>
            </a:r>
            <a:r>
              <a:rPr lang="en-US" dirty="0" smtClean="0"/>
              <a:t> The </a:t>
            </a:r>
            <a:r>
              <a:rPr lang="en-US" dirty="0"/>
              <a:t>property of letting light pass through something</a:t>
            </a:r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Boiling </a:t>
            </a:r>
            <a:r>
              <a:rPr lang="en-US" u="sng" dirty="0" smtClean="0"/>
              <a:t>point: </a:t>
            </a:r>
            <a:r>
              <a:rPr lang="en-US" dirty="0"/>
              <a:t>Temperature at which a substance goes from liquid to gas</a:t>
            </a:r>
          </a:p>
          <a:p>
            <a:pPr lvl="1">
              <a:buNone/>
            </a:pPr>
            <a:r>
              <a:rPr lang="en-US" dirty="0"/>
              <a:t>• </a:t>
            </a:r>
            <a:r>
              <a:rPr lang="en-US" u="sng" dirty="0"/>
              <a:t>Melting </a:t>
            </a:r>
            <a:r>
              <a:rPr lang="en-US" u="sng" dirty="0" smtClean="0"/>
              <a:t>point</a:t>
            </a:r>
            <a:r>
              <a:rPr lang="en-US" dirty="0" smtClean="0"/>
              <a:t>: </a:t>
            </a:r>
            <a:r>
              <a:rPr lang="en-US" dirty="0"/>
              <a:t>Temperature at which a substance goes from solid to a liquid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Brittleness: </a:t>
            </a:r>
            <a:r>
              <a:rPr lang="en-US" sz="2500" dirty="0" smtClean="0"/>
              <a:t>Tendency </a:t>
            </a:r>
            <a:r>
              <a:rPr lang="en-US" sz="2500" dirty="0"/>
              <a:t>to crack or break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Ductility: </a:t>
            </a:r>
            <a:r>
              <a:rPr lang="en-US" sz="2500" dirty="0" smtClean="0"/>
              <a:t>Ability </a:t>
            </a:r>
            <a:r>
              <a:rPr lang="en-US" sz="2500" dirty="0"/>
              <a:t>to bend without breaking</a:t>
            </a:r>
          </a:p>
          <a:p>
            <a:pPr lvl="1">
              <a:buNone/>
            </a:pPr>
            <a:r>
              <a:rPr lang="en-US" sz="2500" u="sng" dirty="0" smtClean="0"/>
              <a:t>• Elasticity: </a:t>
            </a:r>
            <a:r>
              <a:rPr lang="en-US" sz="2500" dirty="0" smtClean="0"/>
              <a:t>Ability </a:t>
            </a:r>
            <a:r>
              <a:rPr lang="en-US" sz="2500" dirty="0"/>
              <a:t>to be stretched or compressed then return to original size</a:t>
            </a:r>
          </a:p>
          <a:p>
            <a:pPr lvl="1">
              <a:buNone/>
            </a:pPr>
            <a:r>
              <a:rPr lang="en-US" sz="2500" u="sng" dirty="0"/>
              <a:t>• </a:t>
            </a:r>
            <a:r>
              <a:rPr lang="en-US" sz="2500" u="sng" dirty="0" smtClean="0"/>
              <a:t>Density: </a:t>
            </a:r>
            <a:r>
              <a:rPr lang="en-US" sz="2500" dirty="0" smtClean="0"/>
              <a:t>Mass </a:t>
            </a:r>
            <a:r>
              <a:rPr lang="en-US" sz="2500" dirty="0"/>
              <a:t>per unit volume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Separating Mixtures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Mixtures can be separated through a physical process, the identity of the substance remains unchanged.</a:t>
            </a:r>
          </a:p>
          <a:p>
            <a:pPr lvl="1"/>
            <a:r>
              <a:rPr lang="en-US" sz="3600" dirty="0" smtClean="0"/>
              <a:t>Using their Physical properties</a:t>
            </a:r>
          </a:p>
          <a:p>
            <a:pPr lvl="1"/>
            <a:r>
              <a:rPr lang="en-US" sz="3600" dirty="0" smtClean="0"/>
              <a:t>Bringing about physical changes to separate the mixture into its components (different substances it is made of) 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science that investigates the structure and properties of matter</a:t>
            </a:r>
          </a:p>
          <a:p>
            <a:pPr lvl="1"/>
            <a:r>
              <a:rPr lang="en-US" dirty="0" smtClean="0"/>
              <a:t>Matter: anything that takes up space and has mass</a:t>
            </a:r>
          </a:p>
          <a:p>
            <a:pPr lvl="2"/>
            <a:r>
              <a:rPr lang="en-US" dirty="0" smtClean="0"/>
              <a:t>Mass: the measure of the amount of matter that an object contains</a:t>
            </a:r>
          </a:p>
          <a:p>
            <a:pPr lvl="2"/>
            <a:r>
              <a:rPr lang="en-US" dirty="0" smtClean="0"/>
              <a:t>NOT Matter-</a:t>
            </a:r>
          </a:p>
          <a:p>
            <a:pPr lvl="3"/>
            <a:r>
              <a:rPr lang="en-US" dirty="0" smtClean="0"/>
              <a:t>Heat</a:t>
            </a:r>
          </a:p>
          <a:p>
            <a:pPr lvl="3"/>
            <a:r>
              <a:rPr lang="en-US" dirty="0" smtClean="0"/>
              <a:t>Light</a:t>
            </a:r>
          </a:p>
          <a:p>
            <a:pPr lvl="3"/>
            <a:r>
              <a:rPr lang="en-US" dirty="0" smtClean="0"/>
              <a:t>Radio waves etc.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Making a Mixture</a:t>
            </a:r>
            <a:endParaRPr lang="en-US" sz="6000" dirty="0"/>
          </a:p>
        </p:txBody>
      </p:sp>
      <p:pic>
        <p:nvPicPr>
          <p:cNvPr id="4" name="Content Placeholder 3" descr="s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447800"/>
            <a:ext cx="2390775" cy="3886200"/>
          </a:xfrm>
        </p:spPr>
      </p:pic>
      <p:pic>
        <p:nvPicPr>
          <p:cNvPr id="6" name="Picture 5" descr="sug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524000"/>
            <a:ext cx="2857500" cy="365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0" y="28194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AND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55626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SAND					SUGAR</a:t>
            </a:r>
            <a:endParaRPr lang="en-US" sz="4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Mixture</a:t>
            </a:r>
            <a:endParaRPr lang="en-US" dirty="0"/>
          </a:p>
        </p:txBody>
      </p:sp>
      <p:pic>
        <p:nvPicPr>
          <p:cNvPr id="4" name="Content Placeholder 3" descr="sand and sugar mixtur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291431"/>
            <a:ext cx="6477000" cy="4857750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separate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  <a:p>
            <a:pPr lvl="1"/>
            <a:r>
              <a:rPr lang="en-US" dirty="0" smtClean="0"/>
              <a:t>Work with your lab partner to come up with a suggested method. (10 minutes)</a:t>
            </a:r>
          </a:p>
          <a:p>
            <a:pPr lvl="1"/>
            <a:r>
              <a:rPr lang="en-US" dirty="0" smtClean="0"/>
              <a:t>You may use your class notes, but your brain is your best asset.</a:t>
            </a:r>
          </a:p>
          <a:p>
            <a:pPr lvl="1"/>
            <a:r>
              <a:rPr lang="en-US" dirty="0" smtClean="0"/>
              <a:t>Write your thoughts in your notebooks.</a:t>
            </a:r>
          </a:p>
          <a:p>
            <a:pPr lvl="1"/>
            <a:r>
              <a:rPr lang="en-US" dirty="0" smtClean="0"/>
              <a:t>Do not be afraid to try!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 on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So, what did you come up with?</a:t>
            </a:r>
          </a:p>
          <a:p>
            <a:r>
              <a:rPr lang="en-US" dirty="0" smtClean="0"/>
              <a:t>Share your thoughts! (10 minutes)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5410200" cy="8382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What can we do?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4038600" cy="5334000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Method #1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Use a pair of tweezers and a microscope to physically separate the particles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/>
              <a:t>Requires a lot of time and patience</a:t>
            </a:r>
          </a:p>
          <a:p>
            <a:endParaRPr lang="en-US" sz="3200" dirty="0"/>
          </a:p>
        </p:txBody>
      </p:sp>
      <p:pic>
        <p:nvPicPr>
          <p:cNvPr id="4" name="Picture 3" descr="microscope and tweez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3838" y="861872"/>
            <a:ext cx="4560162" cy="5996128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04800"/>
            <a:ext cx="3008313" cy="7937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Method #2</a:t>
            </a:r>
            <a:endParaRPr lang="en-US" sz="4400" dirty="0"/>
          </a:p>
        </p:txBody>
      </p:sp>
      <p:pic>
        <p:nvPicPr>
          <p:cNvPr id="5" name="Content Placeholder 4" descr="dissolve sugar in wa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066800"/>
            <a:ext cx="6400800" cy="5334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304800"/>
            <a:ext cx="22860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Step #1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Recall the properties of water and of sand</a:t>
            </a:r>
          </a:p>
          <a:p>
            <a:pPr lvl="1">
              <a:buFont typeface="Arial" pitchFamily="34" charset="0"/>
              <a:buChar char="•"/>
            </a:pPr>
            <a:r>
              <a:rPr lang="en-US" sz="3400" dirty="0" smtClean="0"/>
              <a:t>Sugar dissolves in water</a:t>
            </a:r>
          </a:p>
          <a:p>
            <a:pPr lvl="1">
              <a:buFont typeface="Arial" pitchFamily="34" charset="0"/>
              <a:buChar char="•"/>
            </a:pPr>
            <a:r>
              <a:rPr lang="en-US" sz="3400" dirty="0" smtClean="0"/>
              <a:t>Sand does NOT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Use the difference!</a:t>
            </a:r>
            <a:endParaRPr lang="en-US" sz="3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413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Step #2</a:t>
            </a:r>
            <a:endParaRPr lang="en-US" sz="4000" dirty="0"/>
          </a:p>
        </p:txBody>
      </p:sp>
      <p:pic>
        <p:nvPicPr>
          <p:cNvPr id="5" name="Content Placeholder 4" descr="filtration-proce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609600"/>
            <a:ext cx="5279177" cy="6248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3008313" cy="5410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Recall the properties again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sand will not pass through a filter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Sugar and water solution will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Use the difference!</a:t>
            </a:r>
          </a:p>
          <a:p>
            <a:pPr lvl="1">
              <a:buFont typeface="Arial" pitchFamily="34" charset="0"/>
              <a:buChar char="•"/>
            </a:pP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Step </a:t>
            </a:r>
            <a:r>
              <a:rPr lang="en-US" sz="4000" dirty="0" smtClean="0"/>
              <a:t>#3</a:t>
            </a:r>
            <a:endParaRPr lang="en-US" sz="4000" dirty="0"/>
          </a:p>
        </p:txBody>
      </p:sp>
      <p:pic>
        <p:nvPicPr>
          <p:cNvPr id="5" name="Content Placeholder 4" descr="hot pla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914400"/>
            <a:ext cx="4648200" cy="499145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Recall the </a:t>
            </a:r>
            <a:r>
              <a:rPr lang="en-US" sz="3200" dirty="0" smtClean="0"/>
              <a:t> properties  of sugar and water</a:t>
            </a:r>
          </a:p>
          <a:p>
            <a:pPr lvl="1">
              <a:buFont typeface="Arial" pitchFamily="34" charset="0"/>
              <a:buChar char="•"/>
            </a:pPr>
            <a:r>
              <a:rPr lang="en-US" sz="3000" dirty="0" smtClean="0"/>
              <a:t>sugar </a:t>
            </a:r>
            <a:r>
              <a:rPr lang="en-US" sz="3000" dirty="0" smtClean="0"/>
              <a:t>will not </a:t>
            </a:r>
            <a:r>
              <a:rPr lang="en-US" sz="3000" dirty="0" smtClean="0"/>
              <a:t>evaporate (change state) at 100 degrees Celsius</a:t>
            </a:r>
            <a:endParaRPr lang="en-US" sz="30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water will !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Use the difference!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You have the two pure substances again!</a:t>
            </a:r>
            <a:endParaRPr lang="en-US" sz="5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Sand in the filter!</a:t>
            </a:r>
          </a:p>
          <a:p>
            <a:r>
              <a:rPr lang="en-US" sz="4400" dirty="0" smtClean="0"/>
              <a:t>Sugar in the bottom of the beaker!</a:t>
            </a:r>
            <a:endParaRPr lang="en-US" sz="4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Thursday!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Paper Chromatography!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Structure: refers to what it is made of </a:t>
            </a:r>
            <a:r>
              <a:rPr lang="en-US" u="sng" dirty="0" smtClean="0"/>
              <a:t>and</a:t>
            </a:r>
            <a:r>
              <a:rPr lang="en-US" dirty="0" smtClean="0"/>
              <a:t> of how it is organized</a:t>
            </a:r>
          </a:p>
          <a:p>
            <a:endParaRPr lang="en-US" dirty="0"/>
          </a:p>
          <a:p>
            <a:r>
              <a:rPr lang="en-US" dirty="0" smtClean="0"/>
              <a:t>Properties: Describe the characteristics and behavior of matter including the changes it undergoes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Learning objective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Understand the relationship between chemical change and energy change</a:t>
            </a:r>
            <a:endParaRPr lang="en-US" sz="4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Mixtures vs. Pure substances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r>
              <a:rPr lang="en-US" u="sng" dirty="0" smtClean="0"/>
              <a:t>Mixtures </a:t>
            </a:r>
            <a:r>
              <a:rPr lang="en-US" dirty="0" smtClean="0"/>
              <a:t> can be separated based physical properties and through physical change</a:t>
            </a:r>
          </a:p>
          <a:p>
            <a:r>
              <a:rPr lang="en-US" u="sng" dirty="0" smtClean="0"/>
              <a:t>Pure substances </a:t>
            </a:r>
            <a:r>
              <a:rPr lang="en-US" dirty="0" smtClean="0"/>
              <a:t>can only be separated through </a:t>
            </a:r>
            <a:r>
              <a:rPr lang="en-US" b="1" dirty="0" smtClean="0"/>
              <a:t>chemical changes</a:t>
            </a:r>
          </a:p>
          <a:p>
            <a:pPr lvl="1"/>
            <a:r>
              <a:rPr lang="en-US" sz="3200" dirty="0" smtClean="0"/>
              <a:t>Separated from compounds into elements</a:t>
            </a:r>
          </a:p>
          <a:p>
            <a:pPr lvl="2"/>
            <a:r>
              <a:rPr lang="en-US" sz="3200" dirty="0" smtClean="0"/>
              <a:t>H2O-</a:t>
            </a:r>
            <a:r>
              <a:rPr lang="en-US" sz="3200" dirty="0" smtClean="0">
                <a:sym typeface="Wingdings" pitchFamily="2" charset="2"/>
              </a:rPr>
              <a:t> H and O2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Made into compounds from elements</a:t>
            </a:r>
          </a:p>
          <a:p>
            <a:pPr lvl="2"/>
            <a:r>
              <a:rPr lang="en-US" sz="3600" dirty="0" smtClean="0"/>
              <a:t>H + O </a:t>
            </a:r>
            <a:r>
              <a:rPr lang="en-US" sz="3600" dirty="0" smtClean="0">
                <a:sym typeface="Wingdings" pitchFamily="2" charset="2"/>
              </a:rPr>
              <a:t></a:t>
            </a:r>
            <a:r>
              <a:rPr lang="en-US" sz="3600" dirty="0" smtClean="0"/>
              <a:t> H2O</a:t>
            </a:r>
            <a:endParaRPr lang="en-US" sz="36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Chemical Change and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u="sng" dirty="0" smtClean="0"/>
              <a:t>All chemical changes </a:t>
            </a:r>
            <a:r>
              <a:rPr lang="en-US" dirty="0" smtClean="0"/>
              <a:t>involve some sort of energy change!</a:t>
            </a:r>
          </a:p>
          <a:p>
            <a:r>
              <a:rPr lang="en-US" dirty="0" smtClean="0"/>
              <a:t>Many chemical changes (reactions) </a:t>
            </a:r>
            <a:r>
              <a:rPr lang="en-US" b="1" dirty="0" smtClean="0"/>
              <a:t>release</a:t>
            </a:r>
            <a:r>
              <a:rPr lang="en-US" dirty="0" smtClean="0"/>
              <a:t> </a:t>
            </a:r>
            <a:r>
              <a:rPr lang="en-US" b="1" dirty="0" smtClean="0"/>
              <a:t>energy</a:t>
            </a:r>
          </a:p>
          <a:p>
            <a:pPr lvl="1"/>
            <a:r>
              <a:rPr lang="en-US" sz="3200" u="sng" dirty="0" smtClean="0"/>
              <a:t>Exothermic reactions: </a:t>
            </a:r>
            <a:r>
              <a:rPr lang="en-US" sz="3200" dirty="0" smtClean="0"/>
              <a:t>release energy as heat</a:t>
            </a:r>
          </a:p>
          <a:p>
            <a:r>
              <a:rPr lang="en-US" dirty="0" smtClean="0"/>
              <a:t>Some </a:t>
            </a:r>
            <a:r>
              <a:rPr lang="en-US" dirty="0" smtClean="0"/>
              <a:t>reactions </a:t>
            </a:r>
            <a:r>
              <a:rPr lang="en-US" b="1" dirty="0" smtClean="0"/>
              <a:t>absorb energy</a:t>
            </a:r>
          </a:p>
          <a:p>
            <a:pPr lvl="1"/>
            <a:r>
              <a:rPr lang="en-US" sz="3200" u="sng" dirty="0" smtClean="0"/>
              <a:t>Endothermic reactions</a:t>
            </a:r>
            <a:r>
              <a:rPr lang="en-US" sz="3200" dirty="0" smtClean="0"/>
              <a:t>: absorb heat energy</a:t>
            </a:r>
            <a:endParaRPr lang="en-US" sz="3200" u="sng" dirty="0" smtClean="0"/>
          </a:p>
          <a:p>
            <a:endParaRPr lang="en-US" u="sng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Epsom salt and </a:t>
            </a:r>
            <a:r>
              <a:rPr lang="en-US" smtClean="0"/>
              <a:t>laundry detergent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methods of separating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Paper chromatography</a:t>
            </a:r>
          </a:p>
          <a:p>
            <a:pPr lvl="1"/>
            <a:r>
              <a:rPr lang="en-US" sz="3600" dirty="0" smtClean="0"/>
              <a:t>Separating the dyes in ink</a:t>
            </a:r>
          </a:p>
          <a:p>
            <a:pPr lvl="2"/>
            <a:r>
              <a:rPr lang="en-US" sz="3600" dirty="0" smtClean="0"/>
              <a:t>Dyes are usually made of several basic colors called pigments</a:t>
            </a:r>
          </a:p>
          <a:p>
            <a:pPr lvl="2"/>
            <a:r>
              <a:rPr lang="en-US" sz="3600" dirty="0" smtClean="0"/>
              <a:t>Using the property of these dyes</a:t>
            </a:r>
          </a:p>
          <a:p>
            <a:pPr lvl="3"/>
            <a:r>
              <a:rPr lang="en-US" sz="3600" dirty="0" smtClean="0"/>
              <a:t>Soluble in water we will separate the pigments</a:t>
            </a:r>
            <a:endParaRPr lang="en-US" sz="36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a question!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claim (hypothesis)</a:t>
            </a:r>
          </a:p>
          <a:p>
            <a:r>
              <a:rPr lang="en-US" dirty="0" smtClean="0"/>
              <a:t>Follow </a:t>
            </a:r>
            <a:r>
              <a:rPr lang="en-US" dirty="0" smtClean="0"/>
              <a:t>the </a:t>
            </a:r>
            <a:r>
              <a:rPr lang="en-US" dirty="0" smtClean="0"/>
              <a:t>Procedure</a:t>
            </a:r>
          </a:p>
          <a:p>
            <a:r>
              <a:rPr lang="en-US" dirty="0" smtClean="0"/>
              <a:t> Answer </a:t>
            </a:r>
            <a:r>
              <a:rPr lang="en-US" dirty="0" smtClean="0"/>
              <a:t>the lab </a:t>
            </a:r>
            <a:r>
              <a:rPr lang="en-US" dirty="0" smtClean="0"/>
              <a:t>analysis questions</a:t>
            </a:r>
          </a:p>
          <a:p>
            <a:r>
              <a:rPr lang="en-US" dirty="0" smtClean="0"/>
              <a:t>Draw a conclusion</a:t>
            </a:r>
          </a:p>
          <a:p>
            <a:r>
              <a:rPr lang="en-US" dirty="0" smtClean="0"/>
              <a:t>Ask a new question</a:t>
            </a:r>
          </a:p>
          <a:p>
            <a:r>
              <a:rPr lang="en-US" dirty="0" smtClean="0"/>
              <a:t>Create a poster presentation of your results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Unit Test on Monday!</a:t>
            </a:r>
            <a:endParaRPr lang="en-US" sz="60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 sure to study your notes and your review sheets!</a:t>
            </a:r>
            <a:endParaRPr lang="en-US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Determined by </a:t>
            </a:r>
            <a:r>
              <a:rPr lang="en-US" sz="3600" u="sng" dirty="0" smtClean="0"/>
              <a:t>BOTH</a:t>
            </a:r>
            <a:r>
              <a:rPr lang="en-US" sz="3600" dirty="0" smtClean="0"/>
              <a:t> </a:t>
            </a:r>
          </a:p>
          <a:p>
            <a:pPr lvl="1"/>
            <a:r>
              <a:rPr lang="en-US" sz="3600" dirty="0" smtClean="0"/>
              <a:t>The elements it contains</a:t>
            </a:r>
          </a:p>
          <a:p>
            <a:pPr lvl="1"/>
            <a:r>
              <a:rPr lang="en-US" sz="3600" dirty="0" smtClean="0"/>
              <a:t>Arrangement of those elements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066800"/>
            <a:ext cx="2857500" cy="3114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    Salt                      vs.                 Water</a:t>
            </a:r>
            <a:endParaRPr lang="en-US" dirty="0"/>
          </a:p>
          <a:p>
            <a:r>
              <a:rPr lang="en-US" dirty="0" smtClean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Sodium and Chloride          Hydrogen and Oxygen</a:t>
            </a:r>
          </a:p>
          <a:p>
            <a:pPr>
              <a:buNone/>
            </a:pPr>
            <a:r>
              <a:rPr lang="en-US" b="1" i="1" dirty="0" smtClean="0"/>
              <a:t>Contain different elements --- Have different              					     properties!   </a:t>
            </a:r>
            <a:r>
              <a:rPr lang="en-US" dirty="0" smtClean="0"/>
              <a:t>                                   </a:t>
            </a:r>
            <a:endParaRPr lang="en-US" dirty="0"/>
          </a:p>
        </p:txBody>
      </p:sp>
      <p:pic>
        <p:nvPicPr>
          <p:cNvPr id="4" name="Picture 3" descr="sa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057400"/>
            <a:ext cx="3048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spirin molecul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200400"/>
            <a:ext cx="2514600" cy="251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Aspirin			Vs                Table Sugar </a:t>
            </a:r>
          </a:p>
          <a:p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  <a:p>
            <a:pPr>
              <a:buNone/>
            </a:pPr>
            <a:endParaRPr lang="en-US" b="1" i="1" dirty="0"/>
          </a:p>
          <a:p>
            <a:endParaRPr lang="en-US" b="1" i="1" dirty="0" smtClean="0"/>
          </a:p>
          <a:p>
            <a:r>
              <a:rPr lang="en-US" b="1" i="1" dirty="0" smtClean="0"/>
              <a:t>Both contain </a:t>
            </a:r>
            <a:r>
              <a:rPr lang="en-US" b="1" i="1" u="sng" dirty="0" smtClean="0"/>
              <a:t>only </a:t>
            </a:r>
            <a:r>
              <a:rPr lang="en-US" b="1" i="1" dirty="0" smtClean="0"/>
              <a:t>Carbon, Hydrogen and Oxygen molecules</a:t>
            </a:r>
            <a:r>
              <a:rPr lang="en-US" dirty="0" smtClean="0"/>
              <a:t> --- same composition  </a:t>
            </a:r>
          </a:p>
          <a:p>
            <a:r>
              <a:rPr lang="en-US" b="1" i="1" dirty="0" smtClean="0"/>
              <a:t>Different Structures Cause </a:t>
            </a:r>
            <a:r>
              <a:rPr lang="en-US" b="1" i="1" dirty="0"/>
              <a:t>D</a:t>
            </a:r>
            <a:r>
              <a:rPr lang="en-US" b="1" i="1" dirty="0" smtClean="0"/>
              <a:t>ifferent </a:t>
            </a:r>
            <a:r>
              <a:rPr lang="en-US" b="1" i="1" dirty="0"/>
              <a:t>B</a:t>
            </a:r>
            <a:r>
              <a:rPr lang="en-US" b="1" i="1" dirty="0" smtClean="0"/>
              <a:t>ehaviors!              </a:t>
            </a:r>
            <a:endParaRPr lang="en-US" b="1" i="1" dirty="0"/>
          </a:p>
        </p:txBody>
      </p:sp>
      <p:pic>
        <p:nvPicPr>
          <p:cNvPr id="4" name="Picture 3" descr="aspi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371600"/>
            <a:ext cx="1847850" cy="1847850"/>
          </a:xfrm>
          <a:prstGeom prst="rect">
            <a:avLst/>
          </a:prstGeom>
        </p:spPr>
      </p:pic>
      <p:pic>
        <p:nvPicPr>
          <p:cNvPr id="5" name="Picture 4" descr="suga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1447800"/>
            <a:ext cx="1930400" cy="1447800"/>
          </a:xfrm>
          <a:prstGeom prst="rect">
            <a:avLst/>
          </a:prstGeom>
        </p:spPr>
      </p:pic>
      <p:pic>
        <p:nvPicPr>
          <p:cNvPr id="6" name="Picture 5" descr="Sucrose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0200" y="3048000"/>
            <a:ext cx="3314700" cy="1877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Two Different Artificial Sweeteners</a:t>
            </a:r>
          </a:p>
          <a:p>
            <a:pPr>
              <a:buNone/>
            </a:pPr>
            <a:r>
              <a:rPr lang="en-US" dirty="0" smtClean="0"/>
              <a:t>  Aspartame				   Saccharine</a:t>
            </a:r>
          </a:p>
          <a:p>
            <a:pPr>
              <a:buNone/>
            </a:pPr>
            <a:r>
              <a:rPr lang="en-US" dirty="0" smtClean="0"/>
              <a:t>                                      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Different Compositions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Both have: C, H, O and N and are sweet</a:t>
            </a:r>
          </a:p>
          <a:p>
            <a:pPr>
              <a:buNone/>
            </a:pPr>
            <a:r>
              <a:rPr lang="en-US" dirty="0" smtClean="0"/>
              <a:t> 		Only Saccharine has Na+ and S</a:t>
            </a:r>
          </a:p>
          <a:p>
            <a:pPr>
              <a:buNone/>
            </a:pPr>
            <a:r>
              <a:rPr lang="en-US" b="1" i="1" dirty="0" smtClean="0"/>
              <a:t>Their arrangement must be a factor!</a:t>
            </a:r>
            <a:endParaRPr lang="en-US" b="1" i="1" dirty="0"/>
          </a:p>
        </p:txBody>
      </p:sp>
      <p:pic>
        <p:nvPicPr>
          <p:cNvPr id="4" name="Picture 3" descr="aspart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057400"/>
            <a:ext cx="3352800" cy="2075543"/>
          </a:xfrm>
          <a:prstGeom prst="rect">
            <a:avLst/>
          </a:prstGeom>
        </p:spPr>
      </p:pic>
      <p:pic>
        <p:nvPicPr>
          <p:cNvPr id="5" name="Picture 4" descr="sacchar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085063"/>
            <a:ext cx="2438400" cy="2163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1650</Words>
  <Application>Microsoft Office PowerPoint</Application>
  <PresentationFormat>On-screen Show (4:3)</PresentationFormat>
  <Paragraphs>285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Chemistry</vt:lpstr>
      <vt:lpstr>Do Now</vt:lpstr>
      <vt:lpstr>Learning Objective</vt:lpstr>
      <vt:lpstr>Chemistry</vt:lpstr>
      <vt:lpstr>Matter continued</vt:lpstr>
      <vt:lpstr>Behavior of Matter</vt:lpstr>
      <vt:lpstr>Example</vt:lpstr>
      <vt:lpstr>Example</vt:lpstr>
      <vt:lpstr>Example</vt:lpstr>
      <vt:lpstr>Properties</vt:lpstr>
      <vt:lpstr>What is it made of?</vt:lpstr>
      <vt:lpstr>Physical change  vs. Chemical change </vt:lpstr>
      <vt:lpstr>Slide 13</vt:lpstr>
      <vt:lpstr>Examples</vt:lpstr>
      <vt:lpstr>Physical Vs. Chemical Change Worksheet (15 minutes)</vt:lpstr>
      <vt:lpstr>Share Answers</vt:lpstr>
      <vt:lpstr>Chemical properties vs. Physical properties</vt:lpstr>
      <vt:lpstr>Submicroscopic Level of Matter</vt:lpstr>
      <vt:lpstr>Scanning Tunneling Microscope (STM)  </vt:lpstr>
      <vt:lpstr>Using Chemical Models</vt:lpstr>
      <vt:lpstr>Why Models?</vt:lpstr>
      <vt:lpstr>Show Connections Between Atoms</vt:lpstr>
      <vt:lpstr>Slide 23</vt:lpstr>
      <vt:lpstr>Mixtures</vt:lpstr>
      <vt:lpstr>Heterogeneous and Homogeneous Mixtures</vt:lpstr>
      <vt:lpstr>Heterogeneous mixture</vt:lpstr>
      <vt:lpstr>Heterogeneous mixture</vt:lpstr>
      <vt:lpstr>Colloids (look homogeneous but microscopically heterogenous)</vt:lpstr>
      <vt:lpstr>Dispersion (Heterogeneous)</vt:lpstr>
      <vt:lpstr>Homogeneous Mixtures</vt:lpstr>
      <vt:lpstr>Solutions (homogeneous)</vt:lpstr>
      <vt:lpstr>Substances</vt:lpstr>
      <vt:lpstr>Elements</vt:lpstr>
      <vt:lpstr>Compounds</vt:lpstr>
      <vt:lpstr>Answers to pg 7 questions</vt:lpstr>
      <vt:lpstr>Learning Objectives</vt:lpstr>
      <vt:lpstr>REMEMBER Mixtures</vt:lpstr>
      <vt:lpstr>REMEMBER Chemical properties vs. Physical properties</vt:lpstr>
      <vt:lpstr>Separating Mixtures</vt:lpstr>
      <vt:lpstr>Making a Mixture</vt:lpstr>
      <vt:lpstr>The Mixture</vt:lpstr>
      <vt:lpstr>How can we separate it?</vt:lpstr>
      <vt:lpstr>Report out on ideas</vt:lpstr>
      <vt:lpstr>What can we do?</vt:lpstr>
      <vt:lpstr>Method #2</vt:lpstr>
      <vt:lpstr>Step #2</vt:lpstr>
      <vt:lpstr>Step #3</vt:lpstr>
      <vt:lpstr>You have the two pure substances again!</vt:lpstr>
      <vt:lpstr>Lab Thursday!</vt:lpstr>
      <vt:lpstr>Learning objective</vt:lpstr>
      <vt:lpstr>Mixtures vs. Pure substances</vt:lpstr>
      <vt:lpstr>Chemical Change and Energy</vt:lpstr>
      <vt:lpstr>Demo </vt:lpstr>
      <vt:lpstr>More methods of separating mixtures</vt:lpstr>
      <vt:lpstr>Develop a question!</vt:lpstr>
      <vt:lpstr>Unit Test on Monday!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User</dc:creator>
  <cp:lastModifiedBy>User</cp:lastModifiedBy>
  <cp:revision>54</cp:revision>
  <dcterms:created xsi:type="dcterms:W3CDTF">2010-09-06T21:50:53Z</dcterms:created>
  <dcterms:modified xsi:type="dcterms:W3CDTF">2010-09-28T02:28:36Z</dcterms:modified>
</cp:coreProperties>
</file>