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72" r:id="rId4"/>
    <p:sldId id="273" r:id="rId5"/>
    <p:sldId id="274" r:id="rId6"/>
    <p:sldId id="275" r:id="rId7"/>
    <p:sldId id="258" r:id="rId8"/>
    <p:sldId id="271" r:id="rId9"/>
    <p:sldId id="276" r:id="rId10"/>
    <p:sldId id="259" r:id="rId11"/>
    <p:sldId id="277" r:id="rId12"/>
    <p:sldId id="260" r:id="rId13"/>
    <p:sldId id="270" r:id="rId14"/>
    <p:sldId id="269" r:id="rId15"/>
    <p:sldId id="261" r:id="rId16"/>
    <p:sldId id="263" r:id="rId17"/>
    <p:sldId id="262" r:id="rId18"/>
    <p:sldId id="264" r:id="rId19"/>
    <p:sldId id="265" r:id="rId20"/>
    <p:sldId id="268" r:id="rId21"/>
    <p:sldId id="267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00317-3CB7-4328-A565-406DA756639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27BEC-AB4D-4DA6-841A-FD613E220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27BEC-AB4D-4DA6-841A-FD613E22044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78B247-B3EA-4977-B80B-A326F1682A6E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5721AB7-A53B-42E9-BE28-3452E193A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dbhs.wvusd.k12.ca.us/Disc-of-Electron-Results.html#e/m-ratio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dbhs.wvusd.k12.ca.us/AtomicStructure/Rutherford-Exp-History.html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Atomic Theory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Two atoms are walking down the street when one atom says to the other, </a:t>
            </a:r>
          </a:p>
          <a:p>
            <a:r>
              <a:rPr lang="en-US" dirty="0" smtClean="0"/>
              <a:t>              "I think I lost an electron."</a:t>
            </a:r>
            <a:br>
              <a:rPr lang="en-US" dirty="0" smtClean="0"/>
            </a:br>
            <a:r>
              <a:rPr lang="en-US" dirty="0" smtClean="0"/>
              <a:t>The other atom says   "Are you sure?"</a:t>
            </a:r>
            <a:br>
              <a:rPr lang="en-US" dirty="0" smtClean="0"/>
            </a:br>
            <a:r>
              <a:rPr lang="en-US" dirty="0" smtClean="0"/>
              <a:t>"Yeah I'm positive!"</a:t>
            </a:r>
          </a:p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514600"/>
            <a:ext cx="255601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Dmitri Mendeleev</a:t>
            </a:r>
            <a:br>
              <a:rPr lang="en-US" sz="2400" dirty="0" smtClean="0"/>
            </a:br>
            <a:r>
              <a:rPr lang="en-US" sz="2400" dirty="0" smtClean="0"/>
              <a:t>1869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654808" cy="4572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Arranged elements into 7 groups with similar properties.  He discovered that the properties of elements  "were periodic functions of their atomic weights".  This became known as the </a:t>
            </a:r>
            <a:r>
              <a:rPr lang="en-US" sz="2200" b="1" i="1" dirty="0" smtClean="0"/>
              <a:t>Periodic Law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114" b="8114"/>
          <a:stretch>
            <a:fillRect/>
          </a:stretch>
        </p:blipFill>
        <p:spPr bwMode="auto">
          <a:xfrm>
            <a:off x="2895600" y="1447800"/>
            <a:ext cx="2526300" cy="217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627828"/>
            <a:ext cx="4496404" cy="304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Many Scientists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Cathode Ray</a:t>
            </a:r>
          </a:p>
          <a:p>
            <a:endParaRPr lang="en-US" sz="2800" dirty="0" smtClean="0"/>
          </a:p>
          <a:p>
            <a:r>
              <a:rPr lang="en-US" sz="2800" dirty="0" smtClean="0"/>
              <a:t>Emits rays from both ends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Positive charge (Anode)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Negative Charge (Cathode)</a:t>
            </a:r>
            <a:endParaRPr lang="en-US" sz="2800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396" r="6396"/>
          <a:stretch>
            <a:fillRect/>
          </a:stretch>
        </p:blipFill>
        <p:spPr bwMode="auto">
          <a:xfrm>
            <a:off x="2903805" y="1484808"/>
            <a:ext cx="6247397" cy="209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00400" y="381000"/>
            <a:ext cx="487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Believed that an atom was a tiny, solid, unbreakable ball.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3733800"/>
            <a:ext cx="624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Vacuum tube, all gasses pumped out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Metal piece, called electrodes sticking out of each end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Become charged when attached to strong electrical current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Rays travel in the tube from the negative electrode (cathode)  to the positively charged electrode (anode)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J.J. </a:t>
            </a:r>
            <a:r>
              <a:rPr lang="en-US" sz="2400" dirty="0" err="1" smtClean="0"/>
              <a:t>Thomsom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1897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Used a cathode ray tube to experimentally determine the charge to mass ratio </a:t>
            </a:r>
            <a:r>
              <a:rPr lang="en-US" sz="2000" dirty="0" smtClean="0">
                <a:hlinkClick r:id="rId2"/>
              </a:rPr>
              <a:t>(e/m)</a:t>
            </a:r>
            <a:r>
              <a:rPr lang="en-US" sz="2000" dirty="0" smtClean="0"/>
              <a:t> of an electron =1.759 x 10</a:t>
            </a:r>
            <a:r>
              <a:rPr lang="en-US" sz="2000" baseline="30000" dirty="0" smtClean="0"/>
              <a:t>8</a:t>
            </a:r>
            <a:r>
              <a:rPr lang="en-US" sz="2000" dirty="0" smtClean="0"/>
              <a:t> coulombs/gram.</a:t>
            </a:r>
            <a:r>
              <a:rPr lang="en-US" sz="2400" dirty="0" smtClean="0"/>
              <a:t> </a:t>
            </a:r>
          </a:p>
          <a:p>
            <a:endParaRPr lang="en-US" sz="2400" dirty="0" smtClean="0"/>
          </a:p>
          <a:p>
            <a:r>
              <a:rPr lang="en-US" sz="2400" dirty="0" smtClean="0"/>
              <a:t>Discovered subatomic particles called Electrons</a:t>
            </a:r>
            <a:endParaRPr lang="en-US" sz="2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147" r="5147"/>
          <a:stretch>
            <a:fillRect/>
          </a:stretch>
        </p:blipFill>
        <p:spPr bwMode="auto">
          <a:xfrm>
            <a:off x="2896603" y="1484808"/>
            <a:ext cx="2970797" cy="255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447800"/>
            <a:ext cx="335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00400" y="4419600"/>
            <a:ext cx="533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u="sng" dirty="0" smtClean="0"/>
              <a:t>Experiment: </a:t>
            </a:r>
            <a:r>
              <a:rPr lang="en-US" dirty="0" smtClean="0"/>
              <a:t>Used cathode Ray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Rays bent toward positively charged plate– must be negative</a:t>
            </a:r>
          </a:p>
          <a:p>
            <a:pPr>
              <a:buFont typeface="Arial" pitchFamily="34" charset="0"/>
              <a:buChar char="•"/>
            </a:pPr>
            <a:r>
              <a:rPr lang="en-US" b="1" u="sng" dirty="0" smtClean="0"/>
              <a:t>Conclusion: </a:t>
            </a:r>
            <a:r>
              <a:rPr lang="en-US" dirty="0" smtClean="0"/>
              <a:t>cathode rays are made of invisible, negatively charged particles called electrons which came from the atoms of the cathode!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Marie Curie</a:t>
            </a:r>
            <a:br>
              <a:rPr lang="en-US" sz="2400" dirty="0" smtClean="0"/>
            </a:br>
            <a:r>
              <a:rPr lang="en-US" sz="2400" dirty="0" smtClean="0"/>
              <a:t>1898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Studied uranium and thorium and called their spontaneous decay process "radioactivity". </a:t>
            </a:r>
          </a:p>
          <a:p>
            <a:endParaRPr lang="en-US" sz="2000" dirty="0" smtClean="0"/>
          </a:p>
          <a:p>
            <a:r>
              <a:rPr lang="en-US" sz="2000" dirty="0" smtClean="0"/>
              <a:t>She and her husband Pierre also discovered the radioactive elements polonium and radium.</a:t>
            </a:r>
            <a:endParaRPr lang="en-US" sz="20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706" b="21706"/>
          <a:stretch>
            <a:fillRect/>
          </a:stretch>
        </p:blipFill>
        <p:spPr bwMode="auto">
          <a:xfrm>
            <a:off x="2895600" y="2057400"/>
            <a:ext cx="3496995" cy="3391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408860"/>
            <a:ext cx="1952625" cy="199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828800"/>
            <a:ext cx="2130437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Frederick Soddy</a:t>
            </a:r>
            <a:br>
              <a:rPr lang="en-US" sz="2400" dirty="0" smtClean="0"/>
            </a:br>
            <a:r>
              <a:rPr lang="en-US" sz="2400" dirty="0" smtClean="0"/>
              <a:t>1900</a:t>
            </a:r>
            <a:endParaRPr lang="en-US" sz="24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Observed spontaneous disintegration of radioactive elements into variants he called "isotopes" or totally new elements, discovered "half-life", made initial calculations on energy released during decay.</a:t>
            </a:r>
            <a:endParaRPr lang="en-US" sz="2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838200"/>
            <a:ext cx="254317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3013" y="3581400"/>
            <a:ext cx="4090987" cy="308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Nagaoka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1903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Postulated a "</a:t>
            </a:r>
            <a:r>
              <a:rPr lang="en-US" sz="2400" dirty="0" err="1" smtClean="0"/>
              <a:t>Saturnian</a:t>
            </a:r>
            <a:r>
              <a:rPr lang="en-US" sz="2400" dirty="0" smtClean="0"/>
              <a:t>" model of the atom with flat rings of electrons revolving around a positively charged particle.</a:t>
            </a:r>
            <a:endParaRPr lang="en-US" sz="2400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733800"/>
            <a:ext cx="381557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1600200"/>
            <a:ext cx="512445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Picture Placeholder 16"/>
          <p:cNvSpPr>
            <a:spLocks noGrp="1"/>
          </p:cNvSpPr>
          <p:nvPr>
            <p:ph type="pic" idx="1"/>
          </p:nvPr>
        </p:nvSpPr>
        <p:spPr/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1600200"/>
            <a:ext cx="504825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886200"/>
            <a:ext cx="34242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HGJ Moseley</a:t>
            </a:r>
            <a:br>
              <a:rPr lang="en-US" sz="2400" dirty="0" smtClean="0"/>
            </a:br>
            <a:r>
              <a:rPr lang="en-US" sz="2400" dirty="0" smtClean="0"/>
              <a:t>1914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Using x-ray tubes, determined the charges on the nuclei </a:t>
            </a:r>
          </a:p>
          <a:p>
            <a:r>
              <a:rPr lang="en-US" sz="1800" dirty="0" smtClean="0"/>
              <a:t>of most atoms.</a:t>
            </a:r>
          </a:p>
          <a:p>
            <a:endParaRPr lang="en-US" sz="1800" dirty="0" smtClean="0"/>
          </a:p>
          <a:p>
            <a:r>
              <a:rPr lang="en-US" sz="1800" dirty="0" smtClean="0"/>
              <a:t>He wrote: “ The atomic number of an element is equal to the number of protons in the nucleus". </a:t>
            </a:r>
          </a:p>
          <a:p>
            <a:endParaRPr lang="en-US" sz="1800" dirty="0" smtClean="0"/>
          </a:p>
          <a:p>
            <a:r>
              <a:rPr lang="en-US" sz="1800" dirty="0" smtClean="0"/>
              <a:t>This work was used to reorganize the periodic table based upon atomic number instead of atomic mass.</a:t>
            </a:r>
            <a:endParaRPr lang="en-US" sz="1800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151" b="21151"/>
          <a:stretch>
            <a:fillRect/>
          </a:stretch>
        </p:blipFill>
        <p:spPr bwMode="auto">
          <a:xfrm>
            <a:off x="2971800" y="1524000"/>
            <a:ext cx="310091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572000"/>
            <a:ext cx="3181350" cy="175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828800"/>
            <a:ext cx="2655787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Ernest Rutherford</a:t>
            </a:r>
            <a:br>
              <a:rPr lang="en-US" sz="2400" dirty="0" smtClean="0"/>
            </a:br>
            <a:r>
              <a:rPr lang="en-US" sz="2400" dirty="0" smtClean="0"/>
              <a:t>1911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Using alpha particles as atomic bullets, probed the atoms in a piece of thin (0.00006 cm) </a:t>
            </a:r>
            <a:r>
              <a:rPr lang="en-US" sz="2000" dirty="0" smtClean="0">
                <a:solidFill>
                  <a:srgbClr val="FFC000"/>
                </a:solidFill>
                <a:hlinkClick r:id="rId2"/>
              </a:rPr>
              <a:t>gold foil</a:t>
            </a:r>
            <a:r>
              <a:rPr lang="en-US" sz="2000" dirty="0" smtClean="0">
                <a:solidFill>
                  <a:srgbClr val="FFC000"/>
                </a:solidFill>
              </a:rPr>
              <a:t>. </a:t>
            </a:r>
          </a:p>
          <a:p>
            <a:endParaRPr lang="en-US" sz="2000" dirty="0" smtClean="0"/>
          </a:p>
          <a:p>
            <a:r>
              <a:rPr lang="en-US" sz="2000" dirty="0" smtClean="0"/>
              <a:t>He established that the nucleus was ‘very dense, very small and positively charged.’ </a:t>
            </a:r>
          </a:p>
          <a:p>
            <a:endParaRPr lang="en-US" sz="2000" dirty="0" smtClean="0"/>
          </a:p>
          <a:p>
            <a:r>
              <a:rPr lang="en-US" sz="2000" dirty="0" smtClean="0"/>
              <a:t>He also assumed that the electrons were located outside the nucleus. </a:t>
            </a: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657600"/>
            <a:ext cx="44386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12058" b="12058"/>
          <a:stretch>
            <a:fillRect/>
          </a:stretch>
        </p:blipFill>
        <p:spPr bwMode="auto">
          <a:xfrm>
            <a:off x="2971800" y="1600200"/>
            <a:ext cx="230353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1676400"/>
            <a:ext cx="31527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228600"/>
            <a:ext cx="11239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Francis W. Aston</a:t>
            </a:r>
            <a:br>
              <a:rPr lang="en-US" sz="2400" dirty="0" smtClean="0"/>
            </a:br>
            <a:r>
              <a:rPr lang="en-US" sz="2400" dirty="0" smtClean="0"/>
              <a:t>1918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Discovered the existence of isotopes through the use of a mass spectrograph. </a:t>
            </a:r>
            <a:endParaRPr lang="en-US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8854" r="18854"/>
          <a:stretch>
            <a:fillRect/>
          </a:stretch>
        </p:blipFill>
        <p:spPr bwMode="auto">
          <a:xfrm>
            <a:off x="4343400" y="1524000"/>
            <a:ext cx="3276600" cy="28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2000" y="43434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86200"/>
            <a:ext cx="18097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4343400"/>
            <a:ext cx="29337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Niels</a:t>
            </a:r>
            <a:r>
              <a:rPr lang="en-US" sz="2400" dirty="0" smtClean="0"/>
              <a:t> Bohr</a:t>
            </a:r>
            <a:br>
              <a:rPr lang="en-US" sz="2400" dirty="0" smtClean="0"/>
            </a:br>
            <a:r>
              <a:rPr lang="en-US" sz="2400" dirty="0" smtClean="0"/>
              <a:t>1922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1752600"/>
            <a:ext cx="2468880" cy="4572000"/>
          </a:xfrm>
        </p:spPr>
        <p:txBody>
          <a:bodyPr>
            <a:noAutofit/>
          </a:bodyPr>
          <a:lstStyle/>
          <a:p>
            <a:r>
              <a:rPr lang="en-US" sz="2200" dirty="0" smtClean="0"/>
              <a:t>Developed an explanation of  atomic structure that underlies regularities  of the periodic table of elements. </a:t>
            </a:r>
          </a:p>
          <a:p>
            <a:endParaRPr lang="en-US" sz="2200" dirty="0" smtClean="0"/>
          </a:p>
          <a:p>
            <a:r>
              <a:rPr lang="en-US" sz="2200" dirty="0" smtClean="0"/>
              <a:t>His atomic model had atoms built up of successive orbital shells of electrons.</a:t>
            </a:r>
            <a:endParaRPr lang="en-US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447800"/>
            <a:ext cx="2667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5889" r="15889"/>
          <a:stretch>
            <a:fillRect/>
          </a:stretch>
        </p:blipFill>
        <p:spPr bwMode="auto">
          <a:xfrm>
            <a:off x="5791200" y="3733800"/>
            <a:ext cx="2880690" cy="247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Democritus</a:t>
            </a:r>
            <a:br>
              <a:rPr lang="en-US" sz="2400" dirty="0" smtClean="0"/>
            </a:br>
            <a:r>
              <a:rPr lang="en-US" sz="2400" dirty="0" smtClean="0"/>
              <a:t>430 B.C.E.</a:t>
            </a:r>
            <a:endParaRPr lang="en-US" sz="24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 dirty="0" smtClean="0"/>
              <a:t>"by convention bitter, by convention sweet, but in reality </a:t>
            </a:r>
            <a:r>
              <a:rPr lang="en-US" sz="2000" smtClean="0"/>
              <a:t>atoms are </a:t>
            </a:r>
            <a:r>
              <a:rPr lang="en-US" sz="2000" dirty="0" smtClean="0"/>
              <a:t>void"</a:t>
            </a:r>
            <a:endParaRPr lang="en-US" sz="20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276600"/>
            <a:ext cx="250031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923994"/>
            <a:ext cx="4457700" cy="278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524000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Erwin Schrodinger</a:t>
            </a:r>
            <a:br>
              <a:rPr lang="en-US" sz="2400" dirty="0" smtClean="0"/>
            </a:br>
            <a:r>
              <a:rPr lang="en-US" sz="2400" dirty="0" smtClean="0"/>
              <a:t>1930</a:t>
            </a:r>
            <a:endParaRPr lang="en-US" sz="24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1676400"/>
            <a:ext cx="246888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Viewed electrons as continuous clouds.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752600"/>
            <a:ext cx="44291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24200"/>
            <a:ext cx="244180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James Chadwick</a:t>
            </a:r>
            <a:br>
              <a:rPr lang="en-US" sz="2400" dirty="0" smtClean="0"/>
            </a:br>
            <a:r>
              <a:rPr lang="en-US" sz="2400" dirty="0" smtClean="0"/>
              <a:t>1932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Using alpha particles discovered a neutral atomic particle with a mass close to a proton. Thus was discovered the neutron. </a:t>
            </a:r>
            <a:endParaRPr lang="en-US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689" b="8689"/>
          <a:stretch>
            <a:fillRect/>
          </a:stretch>
        </p:blipFill>
        <p:spPr bwMode="auto">
          <a:xfrm>
            <a:off x="3429000" y="1752600"/>
            <a:ext cx="4741239" cy="4077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Enrico</a:t>
            </a:r>
            <a:r>
              <a:rPr lang="en-US" sz="2400" dirty="0" smtClean="0"/>
              <a:t> Fermi</a:t>
            </a:r>
            <a:br>
              <a:rPr lang="en-US" sz="2400" dirty="0" smtClean="0"/>
            </a:br>
            <a:r>
              <a:rPr lang="en-US" sz="2400" dirty="0" smtClean="0"/>
              <a:t>1941</a:t>
            </a:r>
            <a:endParaRPr lang="en-US" sz="24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Conducted the first controlled chain reaction releasing energy from the atoms nucleus.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429000"/>
            <a:ext cx="23812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752600"/>
            <a:ext cx="314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5720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5720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Democritus</a:t>
            </a:r>
            <a:br>
              <a:rPr lang="en-US" dirty="0" smtClean="0"/>
            </a:br>
            <a:r>
              <a:rPr lang="en-US" dirty="0" smtClean="0"/>
              <a:t>Scientific Method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96603" y="1484808"/>
            <a:ext cx="6247397" cy="5373192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4114800"/>
            <a:ext cx="45719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1600200"/>
            <a:ext cx="5562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Question</a:t>
            </a:r>
          </a:p>
          <a:p>
            <a:r>
              <a:rPr lang="en-US" sz="2400" dirty="0" smtClean="0"/>
              <a:t>What is the world made of?</a:t>
            </a:r>
          </a:p>
          <a:p>
            <a:endParaRPr lang="en-US" sz="2400" dirty="0" smtClean="0"/>
          </a:p>
          <a:p>
            <a:r>
              <a:rPr lang="en-US" sz="2400" u="sng" dirty="0" smtClean="0"/>
              <a:t>Claim:  </a:t>
            </a:r>
            <a:r>
              <a:rPr lang="en-US" sz="2400" dirty="0" smtClean="0"/>
              <a:t>World is made of empty space and tiny particles.</a:t>
            </a:r>
          </a:p>
          <a:p>
            <a:endParaRPr lang="en-US" sz="2400" u="sng" dirty="0" smtClean="0"/>
          </a:p>
          <a:p>
            <a:r>
              <a:rPr lang="en-US" sz="2400" u="sng" dirty="0" smtClean="0"/>
              <a:t>Evidence: </a:t>
            </a:r>
            <a:r>
              <a:rPr lang="en-US" sz="2400" dirty="0" smtClean="0"/>
              <a:t>?????</a:t>
            </a:r>
          </a:p>
          <a:p>
            <a:endParaRPr lang="en-US" sz="2400" u="sng" dirty="0" smtClean="0"/>
          </a:p>
          <a:p>
            <a:r>
              <a:rPr lang="en-US" sz="2400" u="sng" dirty="0" smtClean="0"/>
              <a:t>Conclusion: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Atoms are smallest Particle of matter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There are different types of  atoms for all different types of matter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250031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Aristotle</a:t>
            </a:r>
            <a:br>
              <a:rPr lang="en-US" sz="2400" dirty="0" smtClean="0"/>
            </a:br>
            <a:r>
              <a:rPr lang="en-US" sz="2400" dirty="0" smtClean="0"/>
              <a:t>384-322 BC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Philosopher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Very influential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Democritus theory was rejected!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1752600"/>
            <a:ext cx="5867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Question: </a:t>
            </a:r>
            <a:r>
              <a:rPr lang="en-US" sz="2800" dirty="0" smtClean="0"/>
              <a:t>Could Democritus be right?</a:t>
            </a:r>
          </a:p>
          <a:p>
            <a:endParaRPr lang="en-US" sz="2800" dirty="0" smtClean="0"/>
          </a:p>
          <a:p>
            <a:r>
              <a:rPr lang="en-US" sz="2800" b="1" u="sng" dirty="0" smtClean="0"/>
              <a:t>Claim: </a:t>
            </a:r>
            <a:r>
              <a:rPr lang="en-US" sz="2800" dirty="0" smtClean="0"/>
              <a:t>There is no such thing as empty space.</a:t>
            </a:r>
          </a:p>
          <a:p>
            <a:endParaRPr lang="en-US" sz="2800" dirty="0" smtClean="0"/>
          </a:p>
          <a:p>
            <a:r>
              <a:rPr lang="en-US" sz="2800" b="1" u="sng" dirty="0" smtClean="0"/>
              <a:t>Experiment:</a:t>
            </a:r>
            <a:r>
              <a:rPr lang="en-US" sz="2800" dirty="0" smtClean="0"/>
              <a:t> ???</a:t>
            </a:r>
          </a:p>
          <a:p>
            <a:r>
              <a:rPr lang="en-US" sz="2800" b="1" u="sng" dirty="0" smtClean="0"/>
              <a:t>Evidence:</a:t>
            </a:r>
            <a:r>
              <a:rPr lang="en-US" sz="2800" dirty="0" smtClean="0"/>
              <a:t> ???</a:t>
            </a:r>
          </a:p>
          <a:p>
            <a:endParaRPr lang="en-US" sz="2800" dirty="0" smtClean="0"/>
          </a:p>
          <a:p>
            <a:r>
              <a:rPr lang="en-US" sz="2800" b="1" u="sng" dirty="0" smtClean="0"/>
              <a:t>Conclusion: </a:t>
            </a:r>
            <a:r>
              <a:rPr lang="en-US" sz="2800" dirty="0" smtClean="0"/>
              <a:t>Democritus is wrong.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Antoine Lavoisier</a:t>
            </a:r>
            <a:br>
              <a:rPr lang="en-US" sz="2400" dirty="0" smtClean="0"/>
            </a:br>
            <a:r>
              <a:rPr lang="en-US" sz="2400" dirty="0" smtClean="0"/>
              <a:t>1743-1794</a:t>
            </a:r>
            <a:endParaRPr lang="en-US" sz="24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1782</a:t>
            </a:r>
          </a:p>
          <a:p>
            <a:endParaRPr lang="en-US" sz="2800" dirty="0" smtClean="0"/>
          </a:p>
          <a:p>
            <a:r>
              <a:rPr lang="en-US" sz="2800" dirty="0" smtClean="0"/>
              <a:t>Law of Conservation of Matter</a:t>
            </a:r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24200" y="1600200"/>
            <a:ext cx="5715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/>
              <a:t>Question: ??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u="sng" dirty="0" smtClean="0"/>
              <a:t>Claim: </a:t>
            </a:r>
            <a:r>
              <a:rPr lang="en-US" sz="2000" dirty="0" smtClean="0"/>
              <a:t>???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Experiment:</a:t>
            </a:r>
            <a:r>
              <a:rPr lang="en-US" sz="2000" dirty="0" smtClean="0"/>
              <a:t> Compared mass of reactants before and after reaction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Evidence:</a:t>
            </a:r>
            <a:r>
              <a:rPr lang="en-US" sz="2000" dirty="0" smtClean="0"/>
              <a:t> Mass of reactants and products were the same.</a:t>
            </a:r>
          </a:p>
          <a:p>
            <a:pPr algn="ctr"/>
            <a:r>
              <a:rPr lang="en-US" sz="2000" b="1" dirty="0" smtClean="0"/>
              <a:t>A mass    and B mass Before =A mass + B mass After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Conclusion: </a:t>
            </a:r>
            <a:r>
              <a:rPr lang="en-US" sz="2000" b="1" dirty="0" smtClean="0"/>
              <a:t>Matter is neither created or destroyed, only changed! </a:t>
            </a:r>
            <a:r>
              <a:rPr lang="en-US" sz="2000" b="1" u="sng" dirty="0" smtClean="0"/>
              <a:t>Law of Conservation of matter</a:t>
            </a:r>
            <a:endParaRPr lang="en-US" sz="20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Joseph Proust</a:t>
            </a:r>
            <a:endParaRPr lang="en-US" sz="24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1799</a:t>
            </a:r>
          </a:p>
          <a:p>
            <a:endParaRPr lang="en-US" sz="2800" dirty="0" smtClean="0"/>
          </a:p>
          <a:p>
            <a:r>
              <a:rPr lang="en-US" sz="2800" dirty="0" smtClean="0"/>
              <a:t>Law of Definite Proportion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276600" y="1752600"/>
            <a:ext cx="5562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Question: </a:t>
            </a:r>
            <a:r>
              <a:rPr lang="en-US" sz="2400" b="1" dirty="0" smtClean="0"/>
              <a:t> </a:t>
            </a:r>
            <a:r>
              <a:rPr lang="en-US" sz="2400" dirty="0" smtClean="0"/>
              <a:t>Does the composition of elements in compounds change? (H2O) </a:t>
            </a:r>
          </a:p>
          <a:p>
            <a:endParaRPr lang="en-US" sz="2400" dirty="0" smtClean="0"/>
          </a:p>
          <a:p>
            <a:r>
              <a:rPr lang="en-US" sz="2400" b="1" u="sng" dirty="0" smtClean="0"/>
              <a:t>Claim: </a:t>
            </a:r>
            <a:r>
              <a:rPr lang="en-US" sz="2400" dirty="0" smtClean="0"/>
              <a:t>???</a:t>
            </a:r>
          </a:p>
          <a:p>
            <a:endParaRPr lang="en-US" sz="2400" dirty="0" smtClean="0"/>
          </a:p>
          <a:p>
            <a:r>
              <a:rPr lang="en-US" sz="2400" b="1" u="sng" dirty="0" smtClean="0"/>
              <a:t>Experiment:</a:t>
            </a:r>
            <a:r>
              <a:rPr lang="en-US" sz="2400" dirty="0" smtClean="0"/>
              <a:t> ????</a:t>
            </a:r>
          </a:p>
          <a:p>
            <a:endParaRPr lang="en-US" sz="2400" dirty="0" smtClean="0"/>
          </a:p>
          <a:p>
            <a:r>
              <a:rPr lang="en-US" sz="2400" b="1" u="sng" dirty="0" smtClean="0"/>
              <a:t>Evidence: </a:t>
            </a:r>
            <a:r>
              <a:rPr lang="en-US" sz="2400" dirty="0" smtClean="0"/>
              <a:t> H2O composition is always 11.2% H  and 88.8% O   by Mass</a:t>
            </a:r>
          </a:p>
          <a:p>
            <a:endParaRPr lang="en-US" sz="2400" dirty="0" smtClean="0"/>
          </a:p>
          <a:p>
            <a:r>
              <a:rPr lang="en-US" sz="2400" b="1" u="sng" dirty="0" smtClean="0"/>
              <a:t>Conclusion: </a:t>
            </a:r>
            <a:r>
              <a:rPr lang="en-US" sz="2400" b="1" dirty="0" smtClean="0"/>
              <a:t>The proportion of elements in a compound never changes, </a:t>
            </a:r>
            <a:r>
              <a:rPr lang="en-US" sz="2400" b="1" u="sng" dirty="0" smtClean="0"/>
              <a:t>The law of Definite Proportions</a:t>
            </a:r>
            <a:endParaRPr lang="en-US" sz="24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John Dalton</a:t>
            </a:r>
            <a:br>
              <a:rPr lang="en-US" sz="2400" dirty="0" smtClean="0"/>
            </a:br>
            <a:r>
              <a:rPr lang="en-US" sz="2400" dirty="0" smtClean="0"/>
              <a:t>1766-1844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Proposed an "atomic theory" with spherical solid atoms based upon measurable properties of mass.</a:t>
            </a:r>
            <a:endParaRPr lang="en-US" sz="28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999" b="6999"/>
          <a:stretch>
            <a:fillRect/>
          </a:stretch>
        </p:blipFill>
        <p:spPr bwMode="auto">
          <a:xfrm>
            <a:off x="2903805" y="1484808"/>
            <a:ext cx="2614897" cy="224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828800"/>
            <a:ext cx="3093501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495800"/>
            <a:ext cx="24892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John Dalton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Scientific Method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1803</a:t>
            </a:r>
          </a:p>
          <a:p>
            <a:r>
              <a:rPr lang="en-US" sz="2800" dirty="0" smtClean="0"/>
              <a:t>Atomic Theory 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Supported Law of Conservation of Matter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Supported Law of Definite Proportions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124200" y="1600200"/>
            <a:ext cx="57912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Question: </a:t>
            </a:r>
            <a:r>
              <a:rPr lang="en-US" b="1" dirty="0" smtClean="0"/>
              <a:t> </a:t>
            </a:r>
            <a:r>
              <a:rPr lang="en-US" dirty="0" smtClean="0"/>
              <a:t>How are the results of Proust and Lavoisier’s Experiments connected?</a:t>
            </a:r>
          </a:p>
          <a:p>
            <a:endParaRPr lang="en-US" dirty="0" smtClean="0"/>
          </a:p>
          <a:p>
            <a:r>
              <a:rPr lang="en-US" b="1" u="sng" dirty="0" smtClean="0"/>
              <a:t>Claim: </a:t>
            </a:r>
            <a:r>
              <a:rPr lang="en-US" dirty="0" smtClean="0"/>
              <a:t>If matter were composed of indivisible atoms then a chemical reaction would only rearrange the atoms and none of them would disappear or be formed. Also if each element consisted of atoms of a specific type and mass then a </a:t>
            </a:r>
            <a:r>
              <a:rPr lang="en-US" dirty="0" err="1" smtClean="0"/>
              <a:t>compond</a:t>
            </a:r>
            <a:r>
              <a:rPr lang="en-US" dirty="0" smtClean="0"/>
              <a:t> would always be made of a certain combination of atoms that never varied.</a:t>
            </a:r>
          </a:p>
          <a:p>
            <a:r>
              <a:rPr lang="en-US" b="1" u="sng" dirty="0" smtClean="0"/>
              <a:t>Experiment:</a:t>
            </a:r>
            <a:r>
              <a:rPr lang="en-US" dirty="0" smtClean="0"/>
              <a:t> ????</a:t>
            </a:r>
          </a:p>
          <a:p>
            <a:r>
              <a:rPr lang="en-US" b="1" u="sng" dirty="0" smtClean="0"/>
              <a:t>Evidence:</a:t>
            </a:r>
            <a:r>
              <a:rPr lang="en-US" dirty="0" smtClean="0"/>
              <a:t>???</a:t>
            </a:r>
          </a:p>
          <a:p>
            <a:endParaRPr lang="en-US" dirty="0" smtClean="0"/>
          </a:p>
          <a:p>
            <a:r>
              <a:rPr lang="en-US" b="1" u="sng" dirty="0" smtClean="0"/>
              <a:t>Conclusions:  Atomic Theory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All matter is made of atoms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Atoms are indivisible </a:t>
            </a:r>
            <a:r>
              <a:rPr lang="en-US" b="1" smtClean="0"/>
              <a:t>and can </a:t>
            </a:r>
            <a:r>
              <a:rPr lang="en-US" b="1" dirty="0" smtClean="0"/>
              <a:t>not be divided into smaller particles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All atoms of an element are exactly alike, and unique not like any other element</a:t>
            </a:r>
          </a:p>
          <a:p>
            <a:pPr marL="342900" indent="-342900">
              <a:buAutoNum type="arabicPeriod"/>
            </a:pPr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Dalton’s Atomic Theory of 1803 was almost correct!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/>
              <a:t>Later  discoveries proved 2 errors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1. atoms are made of subatomic particles </a:t>
            </a:r>
          </a:p>
          <a:p>
            <a:r>
              <a:rPr lang="en-US" dirty="0" smtClean="0"/>
              <a:t>2. atoms of the same element are nearly, but not exactly identical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311</TotalTime>
  <Words>842</Words>
  <Application>Microsoft Office PowerPoint</Application>
  <PresentationFormat>On-screen Show (4:3)</PresentationFormat>
  <Paragraphs>132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Module</vt:lpstr>
      <vt:lpstr>Atomic Theory</vt:lpstr>
      <vt:lpstr>Democritus 430 B.C.E.</vt:lpstr>
      <vt:lpstr>Democritus Scientific Method</vt:lpstr>
      <vt:lpstr>Aristotle 384-322 BC</vt:lpstr>
      <vt:lpstr>Antoine Lavoisier 1743-1794</vt:lpstr>
      <vt:lpstr>Joseph Proust</vt:lpstr>
      <vt:lpstr>John Dalton 1766-1844</vt:lpstr>
      <vt:lpstr>John Dalton Scientific Method</vt:lpstr>
      <vt:lpstr>Dalton’s Atomic Theory of 1803 was almost correct!</vt:lpstr>
      <vt:lpstr>Dmitri Mendeleev 1869</vt:lpstr>
      <vt:lpstr>Many Scientists </vt:lpstr>
      <vt:lpstr>J.J. Thomsom 1897</vt:lpstr>
      <vt:lpstr>Marie Curie 1898</vt:lpstr>
      <vt:lpstr>Frederick Soddy 1900</vt:lpstr>
      <vt:lpstr>Nagaoka 1903</vt:lpstr>
      <vt:lpstr>HGJ Moseley 1914</vt:lpstr>
      <vt:lpstr>Ernest Rutherford 1911</vt:lpstr>
      <vt:lpstr>Francis W. Aston 1918</vt:lpstr>
      <vt:lpstr>Niels Bohr 1922</vt:lpstr>
      <vt:lpstr>Erwin Schrodinger 1930</vt:lpstr>
      <vt:lpstr>James Chadwick 1932</vt:lpstr>
      <vt:lpstr>Enrico Fermi 1941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Theory</dc:title>
  <dc:creator>Chris</dc:creator>
  <cp:lastModifiedBy>User</cp:lastModifiedBy>
  <cp:revision>21</cp:revision>
  <dcterms:created xsi:type="dcterms:W3CDTF">2010-09-29T21:21:21Z</dcterms:created>
  <dcterms:modified xsi:type="dcterms:W3CDTF">2010-10-13T13:34:25Z</dcterms:modified>
</cp:coreProperties>
</file>