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42"/>
  </p:notesMasterIdLst>
  <p:sldIdLst>
    <p:sldId id="256" r:id="rId2"/>
    <p:sldId id="258" r:id="rId3"/>
    <p:sldId id="259" r:id="rId4"/>
    <p:sldId id="257" r:id="rId5"/>
    <p:sldId id="260" r:id="rId6"/>
    <p:sldId id="261" r:id="rId7"/>
    <p:sldId id="278" r:id="rId8"/>
    <p:sldId id="262" r:id="rId9"/>
    <p:sldId id="263" r:id="rId10"/>
    <p:sldId id="264" r:id="rId11"/>
    <p:sldId id="265" r:id="rId12"/>
    <p:sldId id="279" r:id="rId13"/>
    <p:sldId id="266" r:id="rId14"/>
    <p:sldId id="290" r:id="rId15"/>
    <p:sldId id="282" r:id="rId16"/>
    <p:sldId id="267" r:id="rId17"/>
    <p:sldId id="268" r:id="rId18"/>
    <p:sldId id="269" r:id="rId19"/>
    <p:sldId id="291" r:id="rId20"/>
    <p:sldId id="283" r:id="rId21"/>
    <p:sldId id="270" r:id="rId22"/>
    <p:sldId id="271" r:id="rId23"/>
    <p:sldId id="293" r:id="rId24"/>
    <p:sldId id="272" r:id="rId25"/>
    <p:sldId id="292" r:id="rId26"/>
    <p:sldId id="284" r:id="rId27"/>
    <p:sldId id="295" r:id="rId28"/>
    <p:sldId id="296" r:id="rId29"/>
    <p:sldId id="289" r:id="rId30"/>
    <p:sldId id="288" r:id="rId31"/>
    <p:sldId id="273" r:id="rId32"/>
    <p:sldId id="274" r:id="rId33"/>
    <p:sldId id="280" r:id="rId34"/>
    <p:sldId id="294" r:id="rId35"/>
    <p:sldId id="287" r:id="rId36"/>
    <p:sldId id="275" r:id="rId37"/>
    <p:sldId id="276" r:id="rId38"/>
    <p:sldId id="286" r:id="rId39"/>
    <p:sldId id="277" r:id="rId40"/>
    <p:sldId id="285" r:id="rId4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90" y="-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383D8ECF-53CD-4674-B479-E23679E565A3}" type="datetimeFigureOut">
              <a:rPr lang="en-US" smtClean="0"/>
              <a:pPr/>
              <a:t>11/12/2010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42AD45C-2548-4A85-8AA2-3FF3FEC503A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2AD45C-2548-4A85-8AA2-3FF3FEC503A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2AD45C-2548-4A85-8AA2-3FF3FEC503A4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2AD45C-2548-4A85-8AA2-3FF3FEC503A4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2AD45C-2548-4A85-8AA2-3FF3FEC503A4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2AD45C-2548-4A85-8AA2-3FF3FEC503A4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2AD45C-2548-4A85-8AA2-3FF3FEC503A4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2AD45C-2548-4A85-8AA2-3FF3FEC503A4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2AD45C-2548-4A85-8AA2-3FF3FEC503A4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2AD45C-2548-4A85-8AA2-3FF3FEC503A4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2AD45C-2548-4A85-8AA2-3FF3FEC503A4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2AD45C-2548-4A85-8AA2-3FF3FEC503A4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2AD45C-2548-4A85-8AA2-3FF3FEC503A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2AD45C-2548-4A85-8AA2-3FF3FEC503A4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2AD45C-2548-4A85-8AA2-3FF3FEC503A4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2AD45C-2548-4A85-8AA2-3FF3FEC503A4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2AD45C-2548-4A85-8AA2-3FF3FEC503A4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2AD45C-2548-4A85-8AA2-3FF3FEC503A4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2AD45C-2548-4A85-8AA2-3FF3FEC503A4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2AD45C-2548-4A85-8AA2-3FF3FEC503A4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2AD45C-2548-4A85-8AA2-3FF3FEC503A4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2AD45C-2548-4A85-8AA2-3FF3FEC503A4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2AD45C-2548-4A85-8AA2-3FF3FEC503A4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2AD45C-2548-4A85-8AA2-3FF3FEC503A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2AD45C-2548-4A85-8AA2-3FF3FEC503A4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2AD45C-2548-4A85-8AA2-3FF3FEC503A4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2AD45C-2548-4A85-8AA2-3FF3FEC503A4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2AD45C-2548-4A85-8AA2-3FF3FEC503A4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2AD45C-2548-4A85-8AA2-3FF3FEC503A4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2AD45C-2548-4A85-8AA2-3FF3FEC503A4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2AD45C-2548-4A85-8AA2-3FF3FEC503A4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2AD45C-2548-4A85-8AA2-3FF3FEC503A4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2AD45C-2548-4A85-8AA2-3FF3FEC503A4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2AD45C-2548-4A85-8AA2-3FF3FEC503A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2AD45C-2548-4A85-8AA2-3FF3FEC503A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2AD45C-2548-4A85-8AA2-3FF3FEC503A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2AD45C-2548-4A85-8AA2-3FF3FEC503A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2AD45C-2548-4A85-8AA2-3FF3FEC503A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2AD45C-2548-4A85-8AA2-3FF3FEC503A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>
              <a:latin typeface="Comic Sans MS" pitchFamily="66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>
                <a:latin typeface="Comic Sans MS" pitchFamily="66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>
                <a:latin typeface="Comic Sans MS" pitchFamily="66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>
                <a:latin typeface="Comic Sans MS" pitchFamily="66" charset="0"/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B542076-982A-4DEB-A5A3-61436726FA26}" type="datetimeFigureOut">
              <a:rPr lang="en-US" smtClean="0"/>
              <a:pPr/>
              <a:t>11/12/2010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23EBF08-5833-4D2A-83DF-42002C640E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542076-982A-4DEB-A5A3-61436726FA26}" type="datetimeFigureOut">
              <a:rPr lang="en-US" smtClean="0"/>
              <a:pPr/>
              <a:t>11/12/2010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3EBF08-5833-4D2A-83DF-42002C640E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542076-982A-4DEB-A5A3-61436726FA26}" type="datetimeFigureOut">
              <a:rPr lang="en-US" smtClean="0"/>
              <a:pPr/>
              <a:t>11/12/2010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3EBF08-5833-4D2A-83DF-42002C640E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542076-982A-4DEB-A5A3-61436726FA26}" type="datetimeFigureOut">
              <a:rPr lang="en-US" smtClean="0"/>
              <a:pPr/>
              <a:t>11/12/2010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3EBF08-5833-4D2A-83DF-42002C640EC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542076-982A-4DEB-A5A3-61436726FA26}" type="datetimeFigureOut">
              <a:rPr lang="en-US" smtClean="0"/>
              <a:pPr/>
              <a:t>11/12/2010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3EBF08-5833-4D2A-83DF-42002C640EC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>
              <a:latin typeface="Comic Sans MS" pitchFamily="66" charset="0"/>
            </a:endParaRPr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>
              <a:latin typeface="Comic Sans MS" pitchFamily="66" charset="0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542076-982A-4DEB-A5A3-61436726FA26}" type="datetimeFigureOut">
              <a:rPr lang="en-US" smtClean="0"/>
              <a:pPr/>
              <a:t>11/12/2010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3EBF08-5833-4D2A-83DF-42002C640EC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542076-982A-4DEB-A5A3-61436726FA26}" type="datetimeFigureOut">
              <a:rPr lang="en-US" smtClean="0"/>
              <a:pPr/>
              <a:t>11/12/2010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3EBF08-5833-4D2A-83DF-42002C640E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542076-982A-4DEB-A5A3-61436726FA26}" type="datetimeFigureOut">
              <a:rPr lang="en-US" smtClean="0"/>
              <a:pPr/>
              <a:t>11/12/2010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3EBF08-5833-4D2A-83DF-42002C640EC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542076-982A-4DEB-A5A3-61436726FA26}" type="datetimeFigureOut">
              <a:rPr lang="en-US" smtClean="0"/>
              <a:pPr/>
              <a:t>11/12/2010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3EBF08-5833-4D2A-83DF-42002C640E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B542076-982A-4DEB-A5A3-61436726FA26}" type="datetimeFigureOut">
              <a:rPr lang="en-US" smtClean="0"/>
              <a:pPr/>
              <a:t>11/12/2010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3EBF08-5833-4D2A-83DF-42002C640E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B542076-982A-4DEB-A5A3-61436726FA26}" type="datetimeFigureOut">
              <a:rPr lang="en-US" smtClean="0"/>
              <a:pPr/>
              <a:t>11/12/2010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23EBF08-5833-4D2A-83DF-42002C640EC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>
              <a:latin typeface="Comic Sans MS" pitchFamily="66" charset="0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>
              <a:latin typeface="Comic Sans MS" pitchFamily="66" charset="0"/>
            </a:endParaRPr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>
              <a:latin typeface="Comic Sans MS" pitchFamily="66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>
              <a:latin typeface="Comic Sans MS" pitchFamily="66" charset="0"/>
            </a:endParaRPr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>
              <a:latin typeface="Comic Sans MS" pitchFamily="66" charset="0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>
              <a:latin typeface="Comic Sans MS" pitchFamily="66" charset="0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>
              <a:latin typeface="Comic Sans MS" pitchFamily="66" charset="0"/>
            </a:endParaRPr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>
              <a:latin typeface="Comic Sans MS" pitchFamily="66" charset="0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  <a:latin typeface="Comic Sans MS" pitchFamily="66" charset="0"/>
              </a:defRPr>
            </a:lvl1pPr>
            <a:extLst/>
          </a:lstStyle>
          <a:p>
            <a:fld id="{9B542076-982A-4DEB-A5A3-61436726FA26}" type="datetimeFigureOut">
              <a:rPr lang="en-US" smtClean="0"/>
              <a:pPr/>
              <a:t>11/12/2010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  <a:latin typeface="Comic Sans MS" pitchFamily="66" charset="0"/>
              </a:defRPr>
            </a:lvl1pPr>
            <a:extLst/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  <a:latin typeface="Comic Sans MS" pitchFamily="66" charset="0"/>
              </a:defRPr>
            </a:lvl1pPr>
            <a:extLst/>
          </a:lstStyle>
          <a:p>
            <a:fld id="{E23EBF08-5833-4D2A-83DF-42002C640EC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Comic Sans MS" pitchFamily="66" charset="0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Comic Sans MS" pitchFamily="66" charset="0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Comic Sans MS" pitchFamily="66" charset="0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Comic Sans MS" pitchFamily="66" charset="0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Comic Sans MS" pitchFamily="66" charset="0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Comic Sans MS" pitchFamily="66" charset="0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gi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Unit 1.3</a:t>
            </a:r>
            <a:br>
              <a:rPr lang="en-US" dirty="0" smtClean="0"/>
            </a:br>
            <a:r>
              <a:rPr lang="en-US" dirty="0" smtClean="0"/>
              <a:t>Nuclear Chemistry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1.3-1 </a:t>
            </a:r>
            <a:r>
              <a:rPr lang="en-US" dirty="0" smtClean="0"/>
              <a:t>Types of Radioactivity</a:t>
            </a:r>
            <a:endParaRPr lang="en-US" dirty="0"/>
          </a:p>
        </p:txBody>
      </p:sp>
      <p:pic>
        <p:nvPicPr>
          <p:cNvPr id="4" name="Picture 3" descr="radioactivity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" y="3429000"/>
            <a:ext cx="2743200" cy="3251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181600"/>
          </a:xfrm>
        </p:spPr>
        <p:txBody>
          <a:bodyPr>
            <a:normAutofit/>
          </a:bodyPr>
          <a:lstStyle/>
          <a:p>
            <a:r>
              <a:rPr lang="en-US" sz="2800" b="1" u="sng" dirty="0" smtClean="0"/>
              <a:t>Radioactive decay </a:t>
            </a:r>
            <a:r>
              <a:rPr lang="en-US" sz="2800" dirty="0" smtClean="0"/>
              <a:t>is the release of radiation by radioactive isotopes.</a:t>
            </a:r>
          </a:p>
          <a:p>
            <a:pPr>
              <a:buNone/>
            </a:pPr>
            <a:endParaRPr lang="en-US" sz="2800" dirty="0" smtClean="0"/>
          </a:p>
          <a:p>
            <a:r>
              <a:rPr lang="en-US" sz="2800" dirty="0" smtClean="0"/>
              <a:t>Not all radioactive isotopes decay in the same way.</a:t>
            </a:r>
          </a:p>
          <a:p>
            <a:pPr lvl="1"/>
            <a:r>
              <a:rPr lang="en-US" sz="2400" dirty="0" smtClean="0"/>
              <a:t>Different </a:t>
            </a:r>
            <a:r>
              <a:rPr lang="en-US" sz="2400" b="1" u="sng" dirty="0" smtClean="0"/>
              <a:t>types of decay change the nucleus </a:t>
            </a:r>
            <a:r>
              <a:rPr lang="en-US" sz="2400" dirty="0" smtClean="0"/>
              <a:t>in different ways.</a:t>
            </a:r>
          </a:p>
          <a:p>
            <a:pPr lvl="1"/>
            <a:endParaRPr lang="en-US" sz="2000" dirty="0" smtClean="0"/>
          </a:p>
          <a:p>
            <a:pPr lvl="2"/>
            <a:r>
              <a:rPr lang="en-US" sz="2800" b="1" u="sng" dirty="0" smtClean="0"/>
              <a:t>The three types of decay are</a:t>
            </a:r>
            <a:r>
              <a:rPr lang="en-US" sz="2800" dirty="0" smtClean="0"/>
              <a:t>:</a:t>
            </a:r>
          </a:p>
          <a:p>
            <a:pPr lvl="3"/>
            <a:r>
              <a:rPr lang="en-US" sz="2600" dirty="0" smtClean="0"/>
              <a:t>Alpha</a:t>
            </a:r>
          </a:p>
          <a:p>
            <a:pPr lvl="3"/>
            <a:r>
              <a:rPr lang="en-US" sz="2600" dirty="0" smtClean="0"/>
              <a:t>Beta</a:t>
            </a:r>
          </a:p>
          <a:p>
            <a:pPr lvl="3"/>
            <a:r>
              <a:rPr lang="en-US" sz="2600" dirty="0" smtClean="0"/>
              <a:t>Gamma decay</a:t>
            </a:r>
          </a:p>
          <a:p>
            <a:pPr lvl="1"/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Radiation causes Radioactive Decay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buFont typeface="Wingdings" pitchFamily="2" charset="2"/>
              <a:buChar char="§"/>
            </a:pPr>
            <a:r>
              <a:rPr lang="en-US" sz="2800" b="1" u="sng" dirty="0" smtClean="0"/>
              <a:t>Alpha decay </a:t>
            </a:r>
            <a:r>
              <a:rPr lang="en-US" sz="2800" dirty="0" smtClean="0"/>
              <a:t>is the </a:t>
            </a:r>
            <a:r>
              <a:rPr lang="en-US" sz="2800" b="1" dirty="0" smtClean="0"/>
              <a:t>release of </a:t>
            </a:r>
            <a:r>
              <a:rPr lang="en-US" sz="2800" dirty="0" smtClean="0"/>
              <a:t>alpha particles </a:t>
            </a:r>
            <a:r>
              <a:rPr lang="en-US" sz="2800" b="1" dirty="0" smtClean="0"/>
              <a:t>(2 protons and 2 neutrons).</a:t>
            </a:r>
          </a:p>
          <a:p>
            <a:pPr lvl="1">
              <a:buNone/>
            </a:pPr>
            <a:endParaRPr lang="en-US" sz="2800" dirty="0" smtClean="0"/>
          </a:p>
          <a:p>
            <a:pPr lvl="2"/>
            <a:r>
              <a:rPr lang="en-US" sz="2800" u="sng" dirty="0" smtClean="0"/>
              <a:t>Alpha particles </a:t>
            </a:r>
            <a:r>
              <a:rPr lang="en-US" sz="2800" dirty="0" smtClean="0"/>
              <a:t>are helium nuclei consisting of two protons and two neutrons.</a:t>
            </a:r>
          </a:p>
          <a:p>
            <a:pPr lvl="2">
              <a:buNone/>
            </a:pPr>
            <a:endParaRPr lang="en-US" sz="2800" dirty="0" smtClean="0"/>
          </a:p>
          <a:p>
            <a:pPr lvl="2"/>
            <a:r>
              <a:rPr lang="en-US" sz="2800" dirty="0" smtClean="0"/>
              <a:t>Alpha particles are represented as              </a:t>
            </a:r>
            <a:r>
              <a:rPr lang="en-US" sz="4400" b="1" dirty="0" smtClean="0"/>
              <a:t>or </a:t>
            </a:r>
            <a:r>
              <a:rPr lang="el-GR" sz="4400" b="1" dirty="0" smtClean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en-US" sz="4400" b="1" dirty="0" smtClean="0"/>
              <a:t>.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Radioactive ALPHA Decay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9000" y="4114800"/>
            <a:ext cx="121920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3400" b="1" u="sng" dirty="0" smtClean="0"/>
              <a:t>Alpha particles</a:t>
            </a:r>
            <a:r>
              <a:rPr lang="en-US" sz="3400" dirty="0" smtClean="0"/>
              <a:t>, which  are large in size, collide with objects around them.</a:t>
            </a:r>
          </a:p>
          <a:p>
            <a:pPr lvl="2"/>
            <a:r>
              <a:rPr lang="en-US" sz="2800" b="1" dirty="0" smtClean="0"/>
              <a:t>Do not penetrate very deeply</a:t>
            </a:r>
          </a:p>
          <a:p>
            <a:pPr lvl="2"/>
            <a:r>
              <a:rPr lang="en-US" sz="2800" b="1" dirty="0" smtClean="0"/>
              <a:t>Are easily stopped </a:t>
            </a:r>
            <a:r>
              <a:rPr lang="en-US" sz="2800" dirty="0" smtClean="0"/>
              <a:t>by a thin layer of material.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Radioactive ALPHA Decay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066800"/>
            <a:ext cx="8839200" cy="5486400"/>
          </a:xfrm>
        </p:spPr>
        <p:txBody>
          <a:bodyPr>
            <a:normAutofit/>
          </a:bodyPr>
          <a:lstStyle/>
          <a:p>
            <a:pPr lvl="1"/>
            <a:r>
              <a:rPr lang="en-US" sz="2600" b="1" dirty="0" smtClean="0"/>
              <a:t>Alpha decay causes the decaying nucleus to lose 2 protons and 2 neutrons.</a:t>
            </a:r>
          </a:p>
          <a:p>
            <a:pPr lvl="1"/>
            <a:r>
              <a:rPr lang="en-US" sz="2600" b="1" dirty="0" smtClean="0"/>
              <a:t>This means:</a:t>
            </a:r>
          </a:p>
          <a:p>
            <a:pPr lvl="2"/>
            <a:r>
              <a:rPr lang="en-US" sz="2400" b="1" dirty="0" smtClean="0"/>
              <a:t>the mass # decreases by 4 (2P and 2N)</a:t>
            </a:r>
          </a:p>
          <a:p>
            <a:pPr lvl="2"/>
            <a:r>
              <a:rPr lang="en-US" sz="2400" b="1" dirty="0" smtClean="0"/>
              <a:t>The atomic # decreases by 2</a:t>
            </a:r>
          </a:p>
          <a:p>
            <a:pPr lvl="2"/>
            <a:r>
              <a:rPr lang="en-US" sz="2400" b="1" dirty="0" smtClean="0"/>
              <a:t>Examples</a:t>
            </a:r>
          </a:p>
          <a:p>
            <a:pPr lvl="1">
              <a:buNone/>
            </a:pPr>
            <a:endParaRPr lang="en-US" sz="2600" b="1" dirty="0" smtClean="0"/>
          </a:p>
          <a:p>
            <a:pPr lvl="1"/>
            <a:endParaRPr lang="en-US" sz="2600" dirty="0" smtClean="0"/>
          </a:p>
          <a:p>
            <a:pPr lvl="1"/>
            <a:endParaRPr lang="en-US" sz="2600" b="1" i="1" dirty="0" smtClean="0"/>
          </a:p>
          <a:p>
            <a:pPr lvl="1"/>
            <a:r>
              <a:rPr lang="en-US" sz="2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Parent</a:t>
            </a:r>
            <a:r>
              <a:rPr lang="en-US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     </a:t>
            </a:r>
            <a:r>
              <a:rPr lang="en-US" sz="2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Daughter      alpha particle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dirty="0" smtClean="0"/>
              <a:t>Radioactive ALPHA Decay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410200"/>
            <a:ext cx="5943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general beta decay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62000" y="3657600"/>
            <a:ext cx="8382000" cy="1295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371600"/>
            <a:ext cx="8534400" cy="5105400"/>
          </a:xfrm>
        </p:spPr>
        <p:txBody>
          <a:bodyPr>
            <a:normAutofit/>
          </a:bodyPr>
          <a:lstStyle/>
          <a:p>
            <a:r>
              <a:rPr lang="en-US" sz="3200" b="1" u="sng" dirty="0" smtClean="0"/>
              <a:t>The parent element turns into a daughter element </a:t>
            </a:r>
            <a:r>
              <a:rPr lang="en-US" sz="3200" dirty="0" smtClean="0"/>
              <a:t>with a mass number 4 less and an atomic number 2 less than the parent!</a:t>
            </a:r>
          </a:p>
          <a:p>
            <a:pPr lvl="2">
              <a:buNone/>
            </a:pPr>
            <a:endParaRPr lang="en-US" sz="2600" dirty="0" smtClean="0"/>
          </a:p>
          <a:p>
            <a:pPr lvl="2"/>
            <a:endParaRPr lang="en-US" sz="2600" dirty="0" smtClean="0"/>
          </a:p>
          <a:p>
            <a:pPr lvl="2">
              <a:buNone/>
            </a:pPr>
            <a:endParaRPr lang="en-US" sz="2600" dirty="0" smtClean="0"/>
          </a:p>
          <a:p>
            <a:r>
              <a:rPr lang="en-US" dirty="0" smtClean="0"/>
              <a:t>Does this reaction demonstrate the law of conservation of matter?</a:t>
            </a:r>
          </a:p>
          <a:p>
            <a:pPr lvl="1"/>
            <a:r>
              <a:rPr lang="en-US" dirty="0" smtClean="0"/>
              <a:t>How can we check it? Explain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Equation for Radioactive ALPHA Decay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3505200"/>
            <a:ext cx="7162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alpha decay of uranium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838200" y="2438400"/>
            <a:ext cx="7696199" cy="32766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ALPHA Emission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1295400"/>
            <a:ext cx="266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Two protons and neutrons are lost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219200" y="1905000"/>
            <a:ext cx="2209800" cy="1676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410200" y="1295400"/>
            <a:ext cx="3124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protons and neutrons leave as an alpha particle.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 rot="5400000">
            <a:off x="4610100" y="1943100"/>
            <a:ext cx="11430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181600" y="4114801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+ </a:t>
            </a:r>
            <a:r>
              <a:rPr lang="en-US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Energy!</a:t>
            </a:r>
            <a:endParaRPr lang="en-US" sz="24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Write the equation for alpha decay for the following particle in your notebook.</a:t>
            </a:r>
          </a:p>
          <a:p>
            <a:pPr lvl="2"/>
            <a:r>
              <a:rPr lang="en-US" sz="2800" b="1" i="1" dirty="0" smtClean="0"/>
              <a:t>Thorium-230</a:t>
            </a:r>
          </a:p>
          <a:p>
            <a:pPr lvl="2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Radioactive Alpha Decay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4788091"/>
          </a:xfrm>
        </p:spPr>
        <p:txBody>
          <a:bodyPr>
            <a:normAutofit/>
          </a:bodyPr>
          <a:lstStyle/>
          <a:p>
            <a:pPr lvl="1">
              <a:buFont typeface="Wingdings" pitchFamily="2" charset="2"/>
              <a:buChar char="Ø"/>
            </a:pPr>
            <a:r>
              <a:rPr lang="en-US" sz="2800" b="1" u="sng" dirty="0" smtClean="0"/>
              <a:t>Beta decay </a:t>
            </a:r>
            <a:r>
              <a:rPr lang="en-US" sz="2800" dirty="0" smtClean="0"/>
              <a:t>is the </a:t>
            </a:r>
            <a:r>
              <a:rPr lang="en-US" sz="2800" b="1" i="1" dirty="0" smtClean="0"/>
              <a:t>release of beta particles </a:t>
            </a:r>
            <a:r>
              <a:rPr lang="en-US" sz="2800" dirty="0" smtClean="0"/>
              <a:t>from a decaying nucleus.</a:t>
            </a:r>
          </a:p>
          <a:p>
            <a:pPr lvl="1"/>
            <a:r>
              <a:rPr lang="en-US" sz="2800" b="1" dirty="0" smtClean="0"/>
              <a:t>A </a:t>
            </a:r>
            <a:r>
              <a:rPr lang="en-US" sz="2800" b="1" u="sng" dirty="0" smtClean="0"/>
              <a:t>beta particle </a:t>
            </a:r>
            <a:r>
              <a:rPr lang="en-US" sz="2800" b="1" dirty="0" smtClean="0"/>
              <a:t>is a high energy electron </a:t>
            </a:r>
            <a:r>
              <a:rPr lang="en-US" sz="2800" dirty="0" smtClean="0"/>
              <a:t>with a </a:t>
            </a:r>
            <a:r>
              <a:rPr lang="en-US" sz="2800" b="1" dirty="0" smtClean="0"/>
              <a:t>1</a:t>
            </a:r>
            <a:r>
              <a:rPr lang="en-US" sz="2800" b="1" baseline="30000" dirty="0" smtClean="0"/>
              <a:t>-</a:t>
            </a:r>
            <a:r>
              <a:rPr lang="en-US" sz="2800" b="1" dirty="0" smtClean="0"/>
              <a:t> charge.</a:t>
            </a:r>
          </a:p>
          <a:p>
            <a:pPr lvl="2"/>
            <a:r>
              <a:rPr lang="en-US" sz="2800" dirty="0" smtClean="0"/>
              <a:t>Beta particles are written as </a:t>
            </a:r>
            <a:r>
              <a:rPr lang="el-GR" sz="3600" b="1" dirty="0" smtClean="0"/>
              <a:t>β</a:t>
            </a:r>
            <a:r>
              <a:rPr lang="en-US" sz="3600" b="1" baseline="30000" dirty="0" smtClean="0"/>
              <a:t>-</a:t>
            </a:r>
            <a:r>
              <a:rPr lang="en-US" sz="3600" b="1" dirty="0" smtClean="0"/>
              <a:t> or        </a:t>
            </a:r>
          </a:p>
          <a:p>
            <a:pPr lvl="2">
              <a:buNone/>
            </a:pPr>
            <a:endParaRPr lang="en-US" sz="2800" dirty="0" smtClean="0"/>
          </a:p>
          <a:p>
            <a:pPr lvl="2"/>
            <a:r>
              <a:rPr lang="en-US" sz="2400" b="1" dirty="0" smtClean="0"/>
              <a:t>Beta particles pass more easily through matter </a:t>
            </a:r>
            <a:r>
              <a:rPr lang="en-US" sz="2400" dirty="0" smtClean="0"/>
              <a:t>than alpha particles and </a:t>
            </a:r>
            <a:r>
              <a:rPr lang="en-US" sz="2400" b="1" dirty="0" smtClean="0"/>
              <a:t>require sheets of metal, blocks of wood or specialized clothing to be stopped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Radioactive BETA Decay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2895600"/>
            <a:ext cx="1143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219200"/>
            <a:ext cx="8839200" cy="5334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</a:t>
            </a:r>
            <a:r>
              <a:rPr lang="en-US" b="1" dirty="0" smtClean="0"/>
              <a:t>electron</a:t>
            </a:r>
            <a:r>
              <a:rPr lang="en-US" dirty="0" smtClean="0"/>
              <a:t> released during beta decay </a:t>
            </a:r>
            <a:r>
              <a:rPr lang="en-US" b="1" u="sng" dirty="0" smtClean="0"/>
              <a:t>is not one of the original electrons</a:t>
            </a:r>
            <a:r>
              <a:rPr lang="en-US" u="sng" dirty="0" smtClean="0"/>
              <a:t> </a:t>
            </a:r>
            <a:r>
              <a:rPr lang="en-US" dirty="0" smtClean="0"/>
              <a:t>that existed outside the nucleus.</a:t>
            </a:r>
          </a:p>
          <a:p>
            <a:r>
              <a:rPr lang="en-US" u="sng" dirty="0" smtClean="0"/>
              <a:t>The beta particle (electron) is produced by the </a:t>
            </a:r>
            <a:r>
              <a:rPr lang="en-US" b="1" u="sng" dirty="0" smtClean="0"/>
              <a:t>change of a neutron into a proton and an electron.</a:t>
            </a:r>
          </a:p>
          <a:p>
            <a:pPr lvl="1">
              <a:buNone/>
            </a:pPr>
            <a:r>
              <a:rPr lang="en-US" dirty="0" smtClean="0"/>
              <a:t>                            </a:t>
            </a:r>
            <a:endParaRPr lang="en-US" b="1" dirty="0" smtClean="0"/>
          </a:p>
          <a:p>
            <a:pPr lvl="1">
              <a:buNone/>
            </a:pPr>
            <a:r>
              <a:rPr lang="en-US" b="1" dirty="0" smtClean="0"/>
              <a:t>                Mass# is same!</a:t>
            </a:r>
            <a:endParaRPr lang="en-US" b="1" u="sng" dirty="0" smtClean="0"/>
          </a:p>
          <a:p>
            <a:pPr lvl="1"/>
            <a:endParaRPr lang="en-US" u="sng" dirty="0" smtClean="0"/>
          </a:p>
          <a:p>
            <a:pPr lvl="1"/>
            <a:endParaRPr lang="en-US" u="sng" dirty="0" smtClean="0"/>
          </a:p>
          <a:p>
            <a:pPr lvl="1"/>
            <a:endParaRPr lang="en-US" u="sng" dirty="0" smtClean="0"/>
          </a:p>
          <a:p>
            <a:pPr lvl="1"/>
            <a:r>
              <a:rPr lang="en-US" sz="3200" dirty="0" smtClean="0"/>
              <a:t>Parent        Daughter   Beta</a:t>
            </a:r>
          </a:p>
          <a:p>
            <a:pPr lvl="1">
              <a:buNone/>
            </a:pPr>
            <a:r>
              <a:rPr lang="en-US" sz="3200" dirty="0" smtClean="0"/>
              <a:t>                    (add P+)    (sub e-) 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Radioactive BETA Decay</a:t>
            </a:r>
            <a:endParaRPr lang="en-US" dirty="0"/>
          </a:p>
        </p:txBody>
      </p:sp>
      <p:pic>
        <p:nvPicPr>
          <p:cNvPr id="5" name="Picture 4" descr="beta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43000" y="3962400"/>
            <a:ext cx="6477000" cy="1295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Equation for Radioactive BETA Decay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410200"/>
          </a:xfrm>
        </p:spPr>
        <p:txBody>
          <a:bodyPr/>
          <a:lstStyle/>
          <a:p>
            <a:pPr marL="365760" lvl="1" indent="-256032">
              <a:spcBef>
                <a:spcPts val="400"/>
              </a:spcBef>
              <a:buSzPct val="68000"/>
              <a:buFont typeface="Wingdings 3"/>
              <a:buChar char=""/>
            </a:pPr>
            <a:endParaRPr lang="en-US" sz="2800" dirty="0" smtClean="0"/>
          </a:p>
          <a:p>
            <a:pPr marL="365760" lvl="1" indent="-256032"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en-US" sz="3000" dirty="0" smtClean="0"/>
              <a:t> The </a:t>
            </a:r>
            <a:r>
              <a:rPr lang="en-US" sz="3000" b="1" dirty="0" smtClean="0"/>
              <a:t>parent nucleus turns into a daughter </a:t>
            </a:r>
            <a:r>
              <a:rPr lang="en-US" sz="3000" b="1" u="sng" dirty="0" smtClean="0"/>
              <a:t>with an atomic number 1 greater. </a:t>
            </a:r>
          </a:p>
          <a:p>
            <a:pPr marL="365760" lvl="1" indent="-256032"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en-US" sz="3000" b="1" u="sng" dirty="0" smtClean="0"/>
              <a:t>The mass number stays the same. 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5105400"/>
            <a:ext cx="5455534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beta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47800" y="3810000"/>
            <a:ext cx="6705600" cy="10668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By the end of this section you will be able to:</a:t>
            </a:r>
          </a:p>
          <a:p>
            <a:pPr>
              <a:buNone/>
            </a:pPr>
            <a:endParaRPr lang="en-US" sz="1800" dirty="0" smtClean="0"/>
          </a:p>
          <a:p>
            <a:pPr lvl="1">
              <a:spcAft>
                <a:spcPts val="600"/>
              </a:spcAft>
            </a:pPr>
            <a:r>
              <a:rPr lang="en-US" sz="2400" dirty="0" smtClean="0"/>
              <a:t>Observe nuclear changes and explain how they change an element.</a:t>
            </a:r>
          </a:p>
          <a:p>
            <a:pPr lvl="1">
              <a:spcAft>
                <a:spcPts val="600"/>
              </a:spcAft>
            </a:pPr>
            <a:r>
              <a:rPr lang="en-US" sz="2400" dirty="0" smtClean="0"/>
              <a:t>Express alpha and beta decay in nuclear equations.</a:t>
            </a:r>
          </a:p>
          <a:p>
            <a:pPr lvl="1">
              <a:spcAft>
                <a:spcPts val="600"/>
              </a:spcAft>
            </a:pPr>
            <a:r>
              <a:rPr lang="en-US" sz="2400" dirty="0" smtClean="0"/>
              <a:t>Model the half life of an isotope.</a:t>
            </a:r>
          </a:p>
          <a:p>
            <a:pPr lvl="1">
              <a:spcAft>
                <a:spcPts val="600"/>
              </a:spcAft>
            </a:pPr>
            <a:r>
              <a:rPr lang="en-US" sz="2400" dirty="0" smtClean="0"/>
              <a:t>Explain how half life is used to date materials.</a:t>
            </a: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Objectives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beta decay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85800" y="3110706"/>
            <a:ext cx="7239000" cy="1689894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BETA Emission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990600"/>
            <a:ext cx="77724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b="1" dirty="0" smtClean="0"/>
              <a:t>A </a:t>
            </a:r>
            <a:r>
              <a:rPr lang="en-US" sz="2800" b="1" u="sng" dirty="0" smtClean="0"/>
              <a:t>neutron becomes a proton </a:t>
            </a:r>
            <a:r>
              <a:rPr lang="en-US" sz="2800" b="1" dirty="0" smtClean="0"/>
              <a:t>(which stays in the nucleus) and </a:t>
            </a:r>
            <a:r>
              <a:rPr lang="en-US" sz="2800" b="1" u="sng" dirty="0" smtClean="0"/>
              <a:t>electron (which is ejected </a:t>
            </a:r>
            <a:r>
              <a:rPr lang="en-US" sz="2800" b="1" dirty="0" smtClean="0"/>
              <a:t>from the atom).</a:t>
            </a:r>
          </a:p>
          <a:p>
            <a:pPr>
              <a:buFont typeface="Arial" pitchFamily="34" charset="0"/>
              <a:buChar char="•"/>
            </a:pPr>
            <a:r>
              <a:rPr lang="en-US" sz="2800" b="1" dirty="0" smtClean="0"/>
              <a:t>ADD A PROTON and LOSE an ELECTRON</a:t>
            </a:r>
            <a:endParaRPr lang="en-US" sz="2800" b="1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5867400" y="2667000"/>
            <a:ext cx="21336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239000" y="3733800"/>
            <a:ext cx="1676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+ ENERGY</a:t>
            </a:r>
            <a:endParaRPr lang="en-US" sz="2000" b="1" dirty="0">
              <a:solidFill>
                <a:srgbClr val="FF0000"/>
              </a:solidFill>
            </a:endParaRPr>
          </a:p>
        </p:txBody>
      </p:sp>
      <p:pic>
        <p:nvPicPr>
          <p:cNvPr id="13" name="Picture 12" descr="iodine beta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90600" y="4800600"/>
            <a:ext cx="6781800" cy="129540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Write the equations for beta decay for the following particles.</a:t>
            </a:r>
          </a:p>
          <a:p>
            <a:endParaRPr lang="en-US" sz="3200" dirty="0" smtClean="0"/>
          </a:p>
          <a:p>
            <a:pPr lvl="2"/>
            <a:r>
              <a:rPr lang="en-US" sz="2800" dirty="0" smtClean="0"/>
              <a:t>Magnesuim-27</a:t>
            </a:r>
          </a:p>
          <a:p>
            <a:pPr lvl="2"/>
            <a:r>
              <a:rPr lang="en-US" sz="2800" dirty="0" smtClean="0"/>
              <a:t>Sulfur-35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Radioactive BETA Decay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sz="2800" dirty="0" smtClean="0"/>
          </a:p>
          <a:p>
            <a:r>
              <a:rPr lang="en-US" sz="3600" u="sng" dirty="0" smtClean="0"/>
              <a:t>Gamma decay </a:t>
            </a:r>
            <a:r>
              <a:rPr lang="en-US" sz="3200" dirty="0" smtClean="0"/>
              <a:t>is the release of </a:t>
            </a:r>
            <a:r>
              <a:rPr lang="en-US" sz="3200" u="sng" dirty="0" smtClean="0"/>
              <a:t>gamma rays </a:t>
            </a:r>
            <a:r>
              <a:rPr lang="en-US" sz="3200" dirty="0" smtClean="0"/>
              <a:t>from a nucleus.</a:t>
            </a:r>
          </a:p>
          <a:p>
            <a:pPr>
              <a:buNone/>
            </a:pPr>
            <a:endParaRPr lang="en-US" sz="3200" dirty="0" smtClean="0"/>
          </a:p>
          <a:p>
            <a:pPr lvl="1"/>
            <a:r>
              <a:rPr lang="en-US" sz="2800" dirty="0" smtClean="0"/>
              <a:t>A </a:t>
            </a:r>
            <a:r>
              <a:rPr lang="en-US" sz="2800" b="1" u="sng" dirty="0" smtClean="0"/>
              <a:t>gamma ray </a:t>
            </a:r>
            <a:r>
              <a:rPr lang="en-US" sz="2800" dirty="0" smtClean="0"/>
              <a:t>is a high energy form of electromagnetic radiation </a:t>
            </a:r>
            <a:r>
              <a:rPr lang="en-US" sz="2800" b="1" u="sng" dirty="0" smtClean="0"/>
              <a:t>with out a change in mass or charge.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Radioactive Gamma Decay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sz="3600" b="1" dirty="0" smtClean="0"/>
              <a:t>Gamma rays have high penetrating ability and are very dangerous to living cells. </a:t>
            </a:r>
          </a:p>
          <a:p>
            <a:pPr lvl="1"/>
            <a:r>
              <a:rPr lang="en-US" sz="2800" dirty="0" smtClean="0"/>
              <a:t>To stop gamma rays thick blocks of lead or concrete are needed.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Radioactive GAMMA Decay</a:t>
            </a:r>
            <a:endParaRPr lang="en-US" dirty="0"/>
          </a:p>
        </p:txBody>
      </p:sp>
      <p:pic>
        <p:nvPicPr>
          <p:cNvPr id="4" name="Picture 3" descr="radioactivit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00600" y="3657600"/>
            <a:ext cx="4013200" cy="3200400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257800"/>
          </a:xfrm>
        </p:spPr>
        <p:txBody>
          <a:bodyPr/>
          <a:lstStyle/>
          <a:p>
            <a:endParaRPr lang="en-US" dirty="0" smtClean="0"/>
          </a:p>
          <a:p>
            <a:r>
              <a:rPr lang="en-US" sz="3600" dirty="0" smtClean="0"/>
              <a:t>During </a:t>
            </a:r>
            <a:r>
              <a:rPr lang="en-US" sz="3600" u="sng" dirty="0" smtClean="0"/>
              <a:t>gamma decay</a:t>
            </a:r>
            <a:r>
              <a:rPr lang="en-US" sz="3600" dirty="0" smtClean="0"/>
              <a:t> </a:t>
            </a:r>
            <a:r>
              <a:rPr lang="en-US" sz="3600" b="1" u="sng" dirty="0" smtClean="0"/>
              <a:t>only energy is released</a:t>
            </a:r>
            <a:r>
              <a:rPr lang="en-US" sz="3600" dirty="0" smtClean="0"/>
              <a:t>!</a:t>
            </a:r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sz="3200" dirty="0" smtClean="0"/>
              <a:t>Gamma decay </a:t>
            </a:r>
            <a:r>
              <a:rPr lang="en-US" sz="3200" u="sng" dirty="0" smtClean="0"/>
              <a:t>does not generally occur alone</a:t>
            </a:r>
            <a:r>
              <a:rPr lang="en-US" sz="3200" dirty="0" smtClean="0"/>
              <a:t>, it occurs with other modes of decay</a:t>
            </a:r>
            <a:r>
              <a:rPr lang="en-US" dirty="0" smtClean="0"/>
              <a:t>.  </a:t>
            </a:r>
            <a:r>
              <a:rPr lang="en-US" sz="2800" dirty="0" smtClean="0"/>
              <a:t>(alpha or beta)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Radioactive GAMMA Decay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066800"/>
            <a:ext cx="8382000" cy="4940491"/>
          </a:xfrm>
        </p:spPr>
        <p:txBody>
          <a:bodyPr>
            <a:normAutofit/>
          </a:bodyPr>
          <a:lstStyle/>
          <a:p>
            <a:r>
              <a:rPr lang="en-US" sz="2800" dirty="0" smtClean="0"/>
              <a:t>When gamma decay is expressed in an equation it </a:t>
            </a:r>
            <a:r>
              <a:rPr lang="en-US" sz="2800" b="1" dirty="0" smtClean="0"/>
              <a:t>is expressed as </a:t>
            </a:r>
            <a:r>
              <a:rPr lang="el-GR" sz="2800" b="1" dirty="0" smtClean="0"/>
              <a:t>γ</a:t>
            </a:r>
            <a:r>
              <a:rPr lang="en-US" sz="2800" dirty="0" smtClean="0"/>
              <a:t>.</a:t>
            </a:r>
          </a:p>
          <a:p>
            <a:pPr lvl="1"/>
            <a:r>
              <a:rPr lang="en-US" sz="2400" dirty="0" smtClean="0"/>
              <a:t>Electron from beta decay is captured to cause gamma particle to emit. </a:t>
            </a:r>
          </a:p>
          <a:p>
            <a:pPr lvl="1"/>
            <a:endParaRPr lang="en-US" sz="2400" dirty="0" smtClean="0"/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The following equation shows both gamma and alpha decay occurring. 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Equation for Radioactive GAMMA Decay with Beta or Alpha Decay</a:t>
            </a:r>
            <a:endParaRPr lang="en-US" dirty="0"/>
          </a:p>
        </p:txBody>
      </p:sp>
      <p:pic>
        <p:nvPicPr>
          <p:cNvPr id="4" name="Picture 3" descr="gamma equation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" y="2743200"/>
            <a:ext cx="7924800" cy="1066800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5181600"/>
            <a:ext cx="883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obalt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1905000"/>
            <a:ext cx="5562600" cy="37338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3962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GAMMA Emission with Beta decay</a:t>
            </a:r>
            <a:endParaRPr lang="en-US" dirty="0"/>
          </a:p>
        </p:txBody>
      </p:sp>
      <p:pic>
        <p:nvPicPr>
          <p:cNvPr id="5" name="Picture 4" descr="Gamma_Emissio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95800" y="0"/>
            <a:ext cx="4648200" cy="364854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438400" y="29718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Beta emission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 rot="10800000" flipV="1">
            <a:off x="0" y="5262875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Co-60    </a:t>
            </a:r>
            <a:r>
              <a:rPr lang="en-US" sz="2000" b="1" dirty="0" smtClean="0">
                <a:sym typeface="Wingdings" pitchFamily="2" charset="2"/>
              </a:rPr>
              <a:t>   Ni-60 + Beta e-   Ni-60 + gamma photon </a:t>
            </a:r>
            <a:r>
              <a:rPr lang="en-US" sz="1400" b="1" dirty="0" smtClean="0">
                <a:sym typeface="Wingdings" pitchFamily="2" charset="2"/>
              </a:rPr>
              <a:t>(particle of radiation)</a:t>
            </a:r>
          </a:p>
          <a:p>
            <a:r>
              <a:rPr lang="en-US" sz="2000" b="1" dirty="0" smtClean="0">
                <a:sym typeface="Wingdings" pitchFamily="2" charset="2"/>
              </a:rPr>
              <a:t>                   (excited state)                 </a:t>
            </a:r>
            <a:endParaRPr lang="en-US" sz="2000" b="1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410200"/>
          </a:xfrm>
        </p:spPr>
        <p:txBody>
          <a:bodyPr>
            <a:normAutofit fontScale="92500"/>
          </a:bodyPr>
          <a:lstStyle/>
          <a:p>
            <a:pPr marL="624078" indent="-514350">
              <a:buNone/>
            </a:pPr>
            <a:r>
              <a:rPr lang="en-US" b="1" dirty="0" smtClean="0"/>
              <a:t>PLEASE DO NOT WRITE THE QUESTIONS!</a:t>
            </a:r>
          </a:p>
          <a:p>
            <a:pPr marL="624078" indent="-514350">
              <a:buNone/>
            </a:pPr>
            <a:r>
              <a:rPr lang="en-US" dirty="0" smtClean="0"/>
              <a:t>Each correctly answered question is worth 1 point!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What are the three types of decay?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Explain what occurs to the element in each type of decay, be specific.</a:t>
            </a:r>
          </a:p>
          <a:p>
            <a:pPr marL="880110" lvl="1" indent="-514350"/>
            <a:r>
              <a:rPr lang="en-US" dirty="0" smtClean="0"/>
              <a:t>A.</a:t>
            </a:r>
          </a:p>
          <a:p>
            <a:pPr marL="1117854" lvl="2" indent="-514350">
              <a:buNone/>
            </a:pPr>
            <a:r>
              <a:rPr lang="en-US" dirty="0" smtClean="0"/>
              <a:t>    B.</a:t>
            </a:r>
          </a:p>
          <a:p>
            <a:pPr marL="1117854" lvl="2" indent="-514350">
              <a:buNone/>
            </a:pPr>
            <a:r>
              <a:rPr lang="en-US" dirty="0" smtClean="0"/>
              <a:t>    C.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Which type of decay is </a:t>
            </a:r>
            <a:r>
              <a:rPr lang="en-US" u="sng" dirty="0" smtClean="0"/>
              <a:t>least</a:t>
            </a:r>
            <a:r>
              <a:rPr lang="en-US" dirty="0" smtClean="0"/>
              <a:t> harmful to living cells.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Which is most harmful?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If Uranium-238 alpha decays, what would the decay equation be?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Quiz!! </a:t>
            </a:r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715000"/>
          </a:xfrm>
        </p:spPr>
        <p:txBody>
          <a:bodyPr>
            <a:normAutofit fontScale="92500" lnSpcReduction="10000"/>
          </a:bodyPr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/>
              <a:t>Alpha, beta and gamma</a:t>
            </a:r>
          </a:p>
          <a:p>
            <a:pPr marL="624078" indent="-514350">
              <a:buFont typeface="+mj-lt"/>
              <a:buAutoNum type="arabicPeriod"/>
            </a:pPr>
            <a:r>
              <a:rPr lang="en-US" b="1" u="sng" dirty="0" smtClean="0"/>
              <a:t>Alpha</a:t>
            </a:r>
            <a:r>
              <a:rPr lang="en-US" dirty="0" smtClean="0"/>
              <a:t>- gives off alpha particle which is 2 protons and 2 neutrons. It reduces the atomic number by 2 and the mass by 4 so becomes a new element</a:t>
            </a:r>
          </a:p>
          <a:p>
            <a:pPr marL="624078" indent="-514350">
              <a:buNone/>
            </a:pPr>
            <a:r>
              <a:rPr lang="en-US" dirty="0" smtClean="0"/>
              <a:t>	</a:t>
            </a:r>
            <a:r>
              <a:rPr lang="en-US" b="1" u="sng" dirty="0" smtClean="0"/>
              <a:t>Beta</a:t>
            </a:r>
            <a:r>
              <a:rPr lang="en-US" b="1" dirty="0" smtClean="0"/>
              <a:t>- </a:t>
            </a:r>
            <a:r>
              <a:rPr lang="en-US" dirty="0" smtClean="0"/>
              <a:t>a neutron becomes a proton and an electron and gives off the electron, it adds 1 to the atomic number but leaves the mass number the same so a new element is formed</a:t>
            </a:r>
          </a:p>
          <a:p>
            <a:pPr marL="624078" indent="-514350">
              <a:buNone/>
            </a:pPr>
            <a:r>
              <a:rPr lang="en-US" b="1" dirty="0" smtClean="0"/>
              <a:t>   </a:t>
            </a:r>
            <a:r>
              <a:rPr lang="en-US" b="1" u="sng" dirty="0" smtClean="0"/>
              <a:t>Gamma</a:t>
            </a:r>
            <a:r>
              <a:rPr lang="en-US" b="1" dirty="0" smtClean="0"/>
              <a:t>-</a:t>
            </a:r>
            <a:r>
              <a:rPr lang="en-US" dirty="0" smtClean="0"/>
              <a:t> just a gamma ray, pure electromagnetic radiation (energy)</a:t>
            </a:r>
          </a:p>
          <a:p>
            <a:pPr marL="624078" indent="-514350">
              <a:buNone/>
            </a:pPr>
            <a:r>
              <a:rPr lang="en-US" b="1" dirty="0" smtClean="0"/>
              <a:t>3. Alpha</a:t>
            </a:r>
          </a:p>
          <a:p>
            <a:pPr marL="624078" indent="-514350">
              <a:buNone/>
            </a:pPr>
            <a:r>
              <a:rPr lang="en-US" b="1" dirty="0" smtClean="0"/>
              <a:t>4.Gamma</a:t>
            </a:r>
          </a:p>
          <a:p>
            <a:pPr marL="624078" indent="-514350">
              <a:buNone/>
            </a:pPr>
            <a:r>
              <a:rPr lang="en-US" b="1" dirty="0" smtClean="0"/>
              <a:t>5 238 U -&gt; 234 </a:t>
            </a:r>
            <a:r>
              <a:rPr lang="en-US" b="1" dirty="0" err="1" smtClean="0"/>
              <a:t>Th</a:t>
            </a:r>
            <a:r>
              <a:rPr lang="en-US" b="1" dirty="0" smtClean="0"/>
              <a:t> + 4 He</a:t>
            </a:r>
          </a:p>
          <a:p>
            <a:pPr marL="624078" indent="-514350">
              <a:buNone/>
            </a:pPr>
            <a:r>
              <a:rPr lang="en-US" b="1" dirty="0" smtClean="0"/>
              <a:t>    92        90        2 </a:t>
            </a:r>
            <a:endParaRPr lang="en-US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Answers to quiz questions</a:t>
            </a:r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u04-s02-ls03-lessonequ34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209800" y="1295400"/>
            <a:ext cx="6019800" cy="52578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731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Nuclear Equations: What type of decay is Represented? Fill in the blanks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Radioactivity</a:t>
            </a:r>
          </a:p>
          <a:p>
            <a:r>
              <a:rPr lang="en-US" dirty="0" smtClean="0"/>
              <a:t>Alpha Particle</a:t>
            </a:r>
          </a:p>
          <a:p>
            <a:r>
              <a:rPr lang="en-US" dirty="0" smtClean="0"/>
              <a:t>Beta Particle</a:t>
            </a:r>
          </a:p>
          <a:p>
            <a:r>
              <a:rPr lang="en-US" dirty="0" smtClean="0"/>
              <a:t>Alpha Decay</a:t>
            </a:r>
          </a:p>
          <a:p>
            <a:r>
              <a:rPr lang="en-US" dirty="0" smtClean="0"/>
              <a:t>Beta Decay</a:t>
            </a:r>
          </a:p>
          <a:p>
            <a:r>
              <a:rPr lang="en-US" dirty="0" smtClean="0"/>
              <a:t>Gamma Decay</a:t>
            </a:r>
          </a:p>
          <a:p>
            <a:r>
              <a:rPr lang="en-US" dirty="0" smtClean="0"/>
              <a:t>Half life</a:t>
            </a:r>
          </a:p>
          <a:p>
            <a:r>
              <a:rPr lang="en-US" dirty="0" smtClean="0"/>
              <a:t>Radioactive Dating</a:t>
            </a:r>
          </a:p>
          <a:p>
            <a:r>
              <a:rPr lang="en-US" dirty="0" smtClean="0"/>
              <a:t>Radioactive Decay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Important Terms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nuclear equations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838200" y="1524000"/>
            <a:ext cx="7620000" cy="4525962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Nuclear Equations: try these!</a:t>
            </a:r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Radiation can be detected with </a:t>
            </a:r>
            <a:r>
              <a:rPr lang="en-US" sz="2800" u="sng" dirty="0" smtClean="0"/>
              <a:t>Geiger counters and scintillation counters.</a:t>
            </a:r>
          </a:p>
          <a:p>
            <a:pPr>
              <a:buNone/>
            </a:pPr>
            <a:endParaRPr lang="en-US" sz="2800" u="sng" dirty="0" smtClean="0"/>
          </a:p>
          <a:p>
            <a:pPr lvl="1"/>
            <a:r>
              <a:rPr lang="en-US" sz="2800" b="1" dirty="0" smtClean="0"/>
              <a:t>Geiger counters detect ionizing radiation</a:t>
            </a:r>
            <a:r>
              <a:rPr lang="en-US" sz="2800" dirty="0" smtClean="0"/>
              <a:t>.</a:t>
            </a:r>
          </a:p>
          <a:p>
            <a:pPr lvl="1"/>
            <a:endParaRPr lang="en-US" sz="2800" dirty="0" smtClean="0"/>
          </a:p>
          <a:p>
            <a:pPr lvl="1"/>
            <a:r>
              <a:rPr lang="en-US" sz="2800" b="1" dirty="0" smtClean="0"/>
              <a:t>Scintillation counters register the intensity of radiation by detecting light. </a:t>
            </a:r>
            <a:endParaRPr lang="en-US" sz="2800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Radioactive Decay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534400" cy="4525963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It is impossible to predict </a:t>
            </a:r>
            <a:r>
              <a:rPr lang="en-US" sz="2800" b="1" u="sng" dirty="0" smtClean="0"/>
              <a:t>when a specific nucleus in a sample of radioactive material will undergo decay</a:t>
            </a:r>
            <a:r>
              <a:rPr lang="en-US" sz="2800" b="1" dirty="0" smtClean="0"/>
              <a:t>.</a:t>
            </a:r>
          </a:p>
          <a:p>
            <a:endParaRPr lang="en-US" sz="2800" b="1" dirty="0" smtClean="0"/>
          </a:p>
          <a:p>
            <a:r>
              <a:rPr lang="en-US" sz="3200" u="sng" dirty="0" smtClean="0"/>
              <a:t>The rate of overall decay is constant </a:t>
            </a:r>
            <a:r>
              <a:rPr lang="en-US" sz="3200" dirty="0" smtClean="0"/>
              <a:t>so that </a:t>
            </a:r>
            <a:r>
              <a:rPr lang="en-US" sz="3200" u="sng" dirty="0" smtClean="0"/>
              <a:t>it is possible to predict when a </a:t>
            </a:r>
            <a:r>
              <a:rPr lang="en-US" sz="3200" dirty="0" smtClean="0"/>
              <a:t>given </a:t>
            </a:r>
            <a:r>
              <a:rPr lang="en-US" sz="3200" u="sng" dirty="0" smtClean="0"/>
              <a:t>fraction of a sample will </a:t>
            </a:r>
            <a:r>
              <a:rPr lang="en-US" sz="3200" dirty="0" smtClean="0"/>
              <a:t>have decayed.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Rate of Radioactive Decay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407091"/>
          </a:xfrm>
        </p:spPr>
        <p:txBody>
          <a:bodyPr/>
          <a:lstStyle/>
          <a:p>
            <a:r>
              <a:rPr lang="en-US" sz="3200" b="1" u="sng" dirty="0" smtClean="0"/>
              <a:t>Half-life</a:t>
            </a:r>
            <a:r>
              <a:rPr lang="en-US" sz="3200" b="1" dirty="0" smtClean="0"/>
              <a:t> </a:t>
            </a:r>
            <a:r>
              <a:rPr lang="en-US" sz="3200" dirty="0" smtClean="0"/>
              <a:t> is a term used to describe the time it takes </a:t>
            </a:r>
            <a:r>
              <a:rPr lang="en-US" sz="3200" u="sng" dirty="0" smtClean="0"/>
              <a:t>for half of a given amount </a:t>
            </a:r>
            <a:r>
              <a:rPr lang="en-US" sz="3200" dirty="0" smtClean="0"/>
              <a:t>of a radioactive isotope to decay.</a:t>
            </a:r>
          </a:p>
          <a:p>
            <a:pPr lvl="1"/>
            <a:r>
              <a:rPr lang="en-US" sz="3200" dirty="0" smtClean="0"/>
              <a:t>Half-life </a:t>
            </a:r>
            <a:r>
              <a:rPr lang="en-US" sz="3200" u="sng" dirty="0" smtClean="0"/>
              <a:t>varies greatly depending on the isotope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Half-Life</a:t>
            </a:r>
            <a:endParaRPr lang="en-US" sz="4800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halflife diagram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1"/>
            <a:ext cx="9144000" cy="6172199"/>
          </a:xfr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Half-life: How long is it?</a:t>
            </a:r>
            <a:endParaRPr lang="en-US" dirty="0"/>
          </a:p>
        </p:txBody>
      </p:sp>
      <p:pic>
        <p:nvPicPr>
          <p:cNvPr id="5" name="Picture 4" descr="half-life percentage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990600"/>
            <a:ext cx="8926369" cy="5867400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914400"/>
            <a:ext cx="8382000" cy="5092891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481328"/>
            <a:ext cx="9144000" cy="5376672"/>
          </a:xfrm>
        </p:spPr>
        <p:txBody>
          <a:bodyPr>
            <a:noAutofit/>
          </a:bodyPr>
          <a:lstStyle/>
          <a:p>
            <a:r>
              <a:rPr lang="en-US" sz="2800" dirty="0" smtClean="0"/>
              <a:t>Radioactive decay </a:t>
            </a:r>
            <a:r>
              <a:rPr lang="en-US" sz="2800" u="sng" dirty="0" smtClean="0"/>
              <a:t>has provided scientists with a technique for determining the age of fossils</a:t>
            </a:r>
            <a:r>
              <a:rPr lang="en-US" sz="2800" dirty="0" smtClean="0"/>
              <a:t>, geological formations and human artifacts.</a:t>
            </a:r>
          </a:p>
          <a:p>
            <a:pPr>
              <a:buNone/>
            </a:pPr>
            <a:endParaRPr lang="en-US" sz="2800" dirty="0" smtClean="0"/>
          </a:p>
          <a:p>
            <a:pPr lvl="1"/>
            <a:r>
              <a:rPr lang="en-US" sz="2800" u="sng" dirty="0" smtClean="0"/>
              <a:t>Four isotopes </a:t>
            </a:r>
            <a:r>
              <a:rPr lang="en-US" sz="2800" dirty="0" smtClean="0"/>
              <a:t>are commonly used for dating objects</a:t>
            </a:r>
          </a:p>
          <a:p>
            <a:pPr lvl="2"/>
            <a:r>
              <a:rPr lang="en-US" sz="2800" dirty="0" smtClean="0"/>
              <a:t>Carbon-14</a:t>
            </a:r>
          </a:p>
          <a:p>
            <a:pPr lvl="2"/>
            <a:r>
              <a:rPr lang="en-US" sz="2800" dirty="0" smtClean="0"/>
              <a:t>Uranium-238</a:t>
            </a:r>
          </a:p>
          <a:p>
            <a:pPr lvl="2"/>
            <a:r>
              <a:rPr lang="en-US" sz="2800" dirty="0" smtClean="0"/>
              <a:t>Rubidium-87</a:t>
            </a:r>
          </a:p>
          <a:p>
            <a:pPr lvl="2"/>
            <a:r>
              <a:rPr lang="en-US" sz="2800" dirty="0" smtClean="0"/>
              <a:t>Potassium-40</a:t>
            </a: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Half-Life and Radioisotope Dating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295400"/>
            <a:ext cx="9144000" cy="5029200"/>
          </a:xfrm>
        </p:spPr>
        <p:txBody>
          <a:bodyPr>
            <a:normAutofit/>
          </a:bodyPr>
          <a:lstStyle/>
          <a:p>
            <a:r>
              <a:rPr lang="en-US" sz="2400" b="1" u="sng" dirty="0" smtClean="0"/>
              <a:t>Carbon-14 Dating</a:t>
            </a:r>
          </a:p>
          <a:p>
            <a:pPr lvl="1"/>
            <a:r>
              <a:rPr lang="en-US" sz="2400" b="1" dirty="0" smtClean="0"/>
              <a:t>All organisms take in carbon during their lifetime.</a:t>
            </a:r>
          </a:p>
          <a:p>
            <a:pPr lvl="1"/>
            <a:r>
              <a:rPr lang="en-US" sz="2400" b="1" dirty="0" smtClean="0"/>
              <a:t>When organisms die they stop taking in carbon</a:t>
            </a:r>
            <a:r>
              <a:rPr lang="en-US" sz="2400" dirty="0" smtClean="0"/>
              <a:t>.</a:t>
            </a:r>
          </a:p>
          <a:p>
            <a:pPr lvl="2"/>
            <a:r>
              <a:rPr lang="en-US" sz="2400" dirty="0" smtClean="0"/>
              <a:t>Most carbon that organisms take in is stable (Carbon-12 or Carbon-13). </a:t>
            </a:r>
          </a:p>
          <a:p>
            <a:pPr lvl="2"/>
            <a:r>
              <a:rPr lang="en-US" sz="2400" b="1" dirty="0" smtClean="0"/>
              <a:t>About one atom in a million is Carbon-14. </a:t>
            </a:r>
          </a:p>
          <a:p>
            <a:pPr lvl="3"/>
            <a:r>
              <a:rPr lang="en-US" sz="2400" dirty="0" smtClean="0"/>
              <a:t>While the organism is alive the amount of Carbon-14 in its tissues remains constant.</a:t>
            </a:r>
          </a:p>
          <a:p>
            <a:pPr lvl="3"/>
            <a:r>
              <a:rPr lang="en-US" sz="2500" dirty="0" smtClean="0"/>
              <a:t>After the organism dies no more Carbon-14 is taken in and </a:t>
            </a:r>
            <a:r>
              <a:rPr lang="en-US" sz="2500" b="1" dirty="0" smtClean="0"/>
              <a:t>the amount begins to decline at a predictable pace. (half-life of C-14=5730 years)</a:t>
            </a:r>
            <a:endParaRPr lang="en-US" sz="2500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Half-Life and Radioisotope Dating;C-14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half life of carbon 14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762000"/>
            <a:ext cx="9144000" cy="56388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r>
              <a:rPr lang="en-US" dirty="0" smtClean="0"/>
              <a:t>Half-Life of Carbon-14</a:t>
            </a:r>
            <a:endParaRPr lang="en-US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295400"/>
            <a:ext cx="9144000" cy="5562600"/>
          </a:xfrm>
        </p:spPr>
        <p:txBody>
          <a:bodyPr>
            <a:noAutofit/>
          </a:bodyPr>
          <a:lstStyle/>
          <a:p>
            <a:r>
              <a:rPr lang="en-US" sz="2800" u="sng" dirty="0" smtClean="0"/>
              <a:t>The half-life of Carbon-14 is  5730 years.</a:t>
            </a:r>
          </a:p>
          <a:p>
            <a:pPr lvl="1"/>
            <a:r>
              <a:rPr lang="en-US" sz="2800" dirty="0" smtClean="0"/>
              <a:t>Objects greater than 60,000 years old </a:t>
            </a:r>
            <a:r>
              <a:rPr lang="en-US" sz="2800" u="sng" dirty="0" smtClean="0"/>
              <a:t>cannot be dated </a:t>
            </a:r>
            <a:r>
              <a:rPr lang="en-US" sz="2800" dirty="0" smtClean="0"/>
              <a:t>using this method because </a:t>
            </a:r>
            <a:r>
              <a:rPr lang="en-US" sz="2800" b="1" dirty="0" smtClean="0"/>
              <a:t>the amount of Carbon-14 that remains is too small to be detected.</a:t>
            </a:r>
          </a:p>
          <a:p>
            <a:pPr lvl="2"/>
            <a:r>
              <a:rPr lang="en-US" sz="2800" dirty="0" smtClean="0"/>
              <a:t>Objects greater than 60,000 years old are dated using:</a:t>
            </a:r>
          </a:p>
          <a:p>
            <a:pPr lvl="3"/>
            <a:r>
              <a:rPr lang="en-US" sz="2800" dirty="0" smtClean="0"/>
              <a:t>Uranium-238 (t</a:t>
            </a:r>
            <a:r>
              <a:rPr lang="en-US" sz="2800" baseline="-25000" dirty="0" smtClean="0"/>
              <a:t>½</a:t>
            </a:r>
            <a:r>
              <a:rPr lang="en-US" sz="2800" dirty="0" smtClean="0"/>
              <a:t> = 4.5 billion years)</a:t>
            </a:r>
          </a:p>
          <a:p>
            <a:pPr lvl="3"/>
            <a:r>
              <a:rPr lang="en-US" sz="2800" dirty="0" smtClean="0"/>
              <a:t>Rubidium-87 (t</a:t>
            </a:r>
            <a:r>
              <a:rPr lang="en-US" sz="2800" baseline="-25000" dirty="0" smtClean="0"/>
              <a:t>½</a:t>
            </a:r>
            <a:r>
              <a:rPr lang="en-US" sz="2800" dirty="0" smtClean="0"/>
              <a:t> = 48 billion years)</a:t>
            </a:r>
          </a:p>
          <a:p>
            <a:pPr lvl="3"/>
            <a:r>
              <a:rPr lang="en-US" sz="2800" dirty="0" smtClean="0"/>
              <a:t>Potassium-40 (t</a:t>
            </a:r>
            <a:r>
              <a:rPr lang="en-US" sz="2800" baseline="-25000" dirty="0" smtClean="0"/>
              <a:t>½</a:t>
            </a:r>
            <a:r>
              <a:rPr lang="en-US" sz="2800" dirty="0" smtClean="0"/>
              <a:t> = 1.25 billion years)</a:t>
            </a:r>
          </a:p>
          <a:p>
            <a:pPr lvl="3">
              <a:buNone/>
            </a:pPr>
            <a:r>
              <a:rPr lang="en-US" sz="2800" dirty="0" smtClean="0"/>
              <a:t> </a:t>
            </a: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Half-Life and Radioisotope Dating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u="sng" dirty="0" smtClean="0"/>
              <a:t>Radioactivity</a:t>
            </a:r>
            <a:r>
              <a:rPr lang="en-US" sz="3200" dirty="0" smtClean="0"/>
              <a:t> is the spontaneous emission of radiation by an unstable atomic nucleus.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Discovery of Radioactivity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radioactive decay series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762001"/>
            <a:ext cx="9024662" cy="6106136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Radioactive Decay Series: U-238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7998"/>
        </p:xfrm>
        <a:graphic>
          <a:graphicData uri="http://schemas.openxmlformats.org/drawingml/2006/table">
            <a:tbl>
              <a:tblPr firstRow="1" bandRow="1">
                <a:tableStyleId>{125E5076-3810-47DD-B79F-674D7AD40C01}</a:tableStyleId>
              </a:tblPr>
              <a:tblGrid>
                <a:gridCol w="4572000"/>
                <a:gridCol w="4572000"/>
              </a:tblGrid>
              <a:tr h="732034">
                <a:tc gridSpan="2"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latin typeface="Comic Sans MS" pitchFamily="66" charset="0"/>
                        </a:rPr>
                        <a:t>Chemical Reactions vs.</a:t>
                      </a:r>
                      <a:r>
                        <a:rPr lang="en-US" sz="3200" baseline="0" dirty="0" smtClean="0">
                          <a:latin typeface="Comic Sans MS" pitchFamily="66" charset="0"/>
                        </a:rPr>
                        <a:t> </a:t>
                      </a:r>
                      <a:r>
                        <a:rPr lang="en-US" sz="3200" dirty="0" smtClean="0">
                          <a:latin typeface="Comic Sans MS" pitchFamily="66" charset="0"/>
                        </a:rPr>
                        <a:t>Nuclear Reactions</a:t>
                      </a:r>
                      <a:endParaRPr lang="en-US" sz="320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0258"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en-US" sz="2400" dirty="0" smtClean="0">
                          <a:latin typeface="Comic Sans MS" pitchFamily="66" charset="0"/>
                        </a:rPr>
                        <a:t>Occur when</a:t>
                      </a:r>
                      <a:r>
                        <a:rPr lang="en-US" sz="2400" baseline="0" dirty="0" smtClean="0">
                          <a:latin typeface="Comic Sans MS" pitchFamily="66" charset="0"/>
                        </a:rPr>
                        <a:t> bonds are broken and formed</a:t>
                      </a:r>
                      <a:endParaRPr lang="en-US" sz="2400" dirty="0"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Comic Sans MS" pitchFamily="66" charset="0"/>
                        </a:rPr>
                        <a:t>Occur when nuclei</a:t>
                      </a:r>
                      <a:r>
                        <a:rPr lang="en-US" sz="2400" b="1" baseline="0" dirty="0" smtClean="0">
                          <a:latin typeface="Comic Sans MS" pitchFamily="66" charset="0"/>
                        </a:rPr>
                        <a:t> combine, split and emit radiation</a:t>
                      </a:r>
                      <a:endParaRPr lang="en-US" sz="2400" b="1" dirty="0"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0258"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Involve only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 valence electrons</a:t>
                      </a:r>
                      <a:endParaRPr lang="en-US" sz="240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Can involve protons, neutrons</a:t>
                      </a:r>
                      <a:r>
                        <a:rPr lang="en-US" sz="2400" b="1" baseline="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 and electrons</a:t>
                      </a:r>
                      <a:endParaRPr lang="en-US" sz="24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595"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en-US" sz="2400" dirty="0" smtClean="0">
                          <a:latin typeface="Comic Sans MS" pitchFamily="66" charset="0"/>
                        </a:rPr>
                        <a:t>Atoms keep the same identity although they</a:t>
                      </a:r>
                      <a:r>
                        <a:rPr lang="en-US" sz="2400" baseline="0" dirty="0" smtClean="0">
                          <a:latin typeface="Comic Sans MS" pitchFamily="66" charset="0"/>
                        </a:rPr>
                        <a:t> gain, lose or share electrons</a:t>
                      </a:r>
                      <a:endParaRPr lang="en-US" sz="2400" dirty="0"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Comic Sans MS" pitchFamily="66" charset="0"/>
                        </a:rPr>
                        <a:t>Atoms of one element are often converted into atoms of another element</a:t>
                      </a:r>
                      <a:endParaRPr lang="en-US" sz="2400" b="1" dirty="0"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0258"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Associated with small changes in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 energy</a:t>
                      </a:r>
                      <a:endParaRPr lang="en-US" sz="240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Associated with large changes</a:t>
                      </a:r>
                      <a:r>
                        <a:rPr lang="en-US" sz="2400" b="1" baseline="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 in energy</a:t>
                      </a:r>
                      <a:endParaRPr lang="en-US" sz="24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595"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en-US" sz="2400" dirty="0" smtClean="0">
                          <a:latin typeface="Comic Sans MS" pitchFamily="66" charset="0"/>
                        </a:rPr>
                        <a:t>Temperature, pressure,</a:t>
                      </a:r>
                      <a:r>
                        <a:rPr lang="en-US" sz="2400" baseline="0" dirty="0" smtClean="0">
                          <a:latin typeface="Comic Sans MS" pitchFamily="66" charset="0"/>
                        </a:rPr>
                        <a:t> concentration and catalysts affect reaction rates</a:t>
                      </a:r>
                      <a:endParaRPr lang="en-US" sz="2400" dirty="0"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>
                          <a:latin typeface="Comic Sans MS" pitchFamily="66" charset="0"/>
                        </a:rPr>
                        <a:t>Temperature, pressure,</a:t>
                      </a:r>
                      <a:r>
                        <a:rPr lang="en-US" sz="2400" b="1" baseline="0" dirty="0" smtClean="0">
                          <a:latin typeface="Comic Sans MS" pitchFamily="66" charset="0"/>
                        </a:rPr>
                        <a:t> concentration and catalysts do not affect reaction rates</a:t>
                      </a:r>
                      <a:endParaRPr lang="en-US" sz="2400" b="1" dirty="0" smtClean="0"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686800" cy="4525963"/>
          </a:xfrm>
        </p:spPr>
        <p:txBody>
          <a:bodyPr>
            <a:noAutofit/>
          </a:bodyPr>
          <a:lstStyle/>
          <a:p>
            <a:r>
              <a:rPr lang="en-US" sz="2800" dirty="0" smtClean="0"/>
              <a:t>Nuclear reactions </a:t>
            </a:r>
            <a:r>
              <a:rPr lang="en-US" sz="2800" b="1" u="sng" dirty="0" smtClean="0"/>
              <a:t>involve the protons and neutrons found in the nucleus</a:t>
            </a:r>
          </a:p>
          <a:p>
            <a:pPr>
              <a:buNone/>
            </a:pPr>
            <a:endParaRPr lang="en-US" sz="2800" dirty="0" smtClean="0"/>
          </a:p>
          <a:p>
            <a:r>
              <a:rPr lang="en-US" sz="2800" dirty="0" smtClean="0"/>
              <a:t>During nuclear reactions </a:t>
            </a:r>
            <a:r>
              <a:rPr lang="en-US" sz="2800" b="1" u="sng" dirty="0" smtClean="0"/>
              <a:t>a nucleus can gain or lose protons and neutrons.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Nuclear Reactions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v"/>
            </a:pPr>
            <a:r>
              <a:rPr lang="en-US" sz="3200" dirty="0" smtClean="0"/>
              <a:t>Remember that the </a:t>
            </a:r>
            <a:r>
              <a:rPr lang="en-US" sz="3200" u="sng" dirty="0" smtClean="0"/>
              <a:t>number of protons determines the identity of an element</a:t>
            </a:r>
            <a:r>
              <a:rPr lang="en-US" sz="3200" dirty="0" smtClean="0"/>
              <a:t>.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800" dirty="0" smtClean="0"/>
              <a:t>Changing the number of protons changed the element into another element.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3600" b="1" dirty="0" smtClean="0"/>
              <a:t>During nuclear reactions atoms of one element are </a:t>
            </a:r>
            <a:r>
              <a:rPr lang="en-US" sz="3600" b="1" u="sng" dirty="0" smtClean="0"/>
              <a:t>changed</a:t>
            </a:r>
            <a:r>
              <a:rPr lang="en-US" sz="3600" b="1" dirty="0" smtClean="0"/>
              <a:t> into atoms of another element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Nuclear Reactions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9"/>
            <a:ext cx="8686800" cy="1033272"/>
          </a:xfrm>
        </p:spPr>
        <p:txBody>
          <a:bodyPr/>
          <a:lstStyle/>
          <a:p>
            <a:r>
              <a:rPr lang="en-US" b="1" u="sng" dirty="0" smtClean="0"/>
              <a:t>Different isotopes of atoms </a:t>
            </a:r>
            <a:r>
              <a:rPr lang="en-US" dirty="0" smtClean="0"/>
              <a:t>can be represented using nuclear notation.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Nuclear Notation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4800600"/>
            <a:ext cx="5638800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2819400"/>
            <a:ext cx="824345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/>
              <a:t>In your notebook </a:t>
            </a:r>
            <a:r>
              <a:rPr lang="en-US" dirty="0" smtClean="0"/>
              <a:t>write the following isotopes in nuclear notation.</a:t>
            </a:r>
          </a:p>
          <a:p>
            <a:pPr lvl="1"/>
            <a:r>
              <a:rPr lang="en-US" dirty="0" smtClean="0"/>
              <a:t>Hydrogen-1</a:t>
            </a:r>
          </a:p>
          <a:p>
            <a:pPr lvl="1"/>
            <a:r>
              <a:rPr lang="en-US" dirty="0" smtClean="0"/>
              <a:t>Hydrogen-2</a:t>
            </a:r>
          </a:p>
          <a:p>
            <a:pPr lvl="1"/>
            <a:r>
              <a:rPr lang="en-US" dirty="0" smtClean="0"/>
              <a:t>Hydrogen-3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of Nuclear Notation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562</TotalTime>
  <Words>1401</Words>
  <Application>Microsoft Office PowerPoint</Application>
  <PresentationFormat>On-screen Show (4:3)</PresentationFormat>
  <Paragraphs>246</Paragraphs>
  <Slides>40</Slides>
  <Notes>38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Concourse</vt:lpstr>
      <vt:lpstr>Unit 1.3 Nuclear Chemistry</vt:lpstr>
      <vt:lpstr>Learning Objectives</vt:lpstr>
      <vt:lpstr>Important Terms</vt:lpstr>
      <vt:lpstr>Discovery of Radioactivity</vt:lpstr>
      <vt:lpstr>Slide 5</vt:lpstr>
      <vt:lpstr>Nuclear Reactions</vt:lpstr>
      <vt:lpstr>Nuclear Reactions</vt:lpstr>
      <vt:lpstr>Nuclear Notation</vt:lpstr>
      <vt:lpstr>Review of Nuclear Notation</vt:lpstr>
      <vt:lpstr>Radiation causes Radioactive Decay</vt:lpstr>
      <vt:lpstr>Radioactive ALPHA Decay</vt:lpstr>
      <vt:lpstr>Radioactive ALPHA Decay</vt:lpstr>
      <vt:lpstr>Radioactive ALPHA Decay</vt:lpstr>
      <vt:lpstr>Equation for Radioactive ALPHA Decay</vt:lpstr>
      <vt:lpstr>ALPHA Emission</vt:lpstr>
      <vt:lpstr>Radioactive Alpha Decay</vt:lpstr>
      <vt:lpstr>Radioactive BETA Decay</vt:lpstr>
      <vt:lpstr>Radioactive BETA Decay</vt:lpstr>
      <vt:lpstr>Equation for Radioactive BETA Decay</vt:lpstr>
      <vt:lpstr>BETA Emission</vt:lpstr>
      <vt:lpstr>Radioactive BETA Decay</vt:lpstr>
      <vt:lpstr>Radioactive Gamma Decay</vt:lpstr>
      <vt:lpstr>Radioactive GAMMA Decay</vt:lpstr>
      <vt:lpstr>Radioactive GAMMA Decay</vt:lpstr>
      <vt:lpstr>Equation for Radioactive GAMMA Decay with Beta or Alpha Decay</vt:lpstr>
      <vt:lpstr>GAMMA Emission with Beta decay</vt:lpstr>
      <vt:lpstr>Quiz!! </vt:lpstr>
      <vt:lpstr>Answers to quiz questions</vt:lpstr>
      <vt:lpstr>Nuclear Equations: What type of decay is Represented? Fill in the blanks</vt:lpstr>
      <vt:lpstr>Nuclear Equations: try these!</vt:lpstr>
      <vt:lpstr>Radioactive Decay</vt:lpstr>
      <vt:lpstr>Rate of Radioactive Decay</vt:lpstr>
      <vt:lpstr>Half-Life</vt:lpstr>
      <vt:lpstr>Slide 34</vt:lpstr>
      <vt:lpstr>Half-life: How long is it?</vt:lpstr>
      <vt:lpstr>Half-Life and Radioisotope Dating</vt:lpstr>
      <vt:lpstr>Half-Life and Radioisotope Dating;C-14</vt:lpstr>
      <vt:lpstr>Half-Life of Carbon-14</vt:lpstr>
      <vt:lpstr>Half-Life and Radioisotope Dating</vt:lpstr>
      <vt:lpstr>Radioactive Decay Series: U-238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3 Nuclear Chemistry</dc:title>
  <dc:creator>redajah</dc:creator>
  <cp:lastModifiedBy>Providence Public Schools</cp:lastModifiedBy>
  <cp:revision>55</cp:revision>
  <dcterms:created xsi:type="dcterms:W3CDTF">2009-10-01T12:39:06Z</dcterms:created>
  <dcterms:modified xsi:type="dcterms:W3CDTF">2010-11-12T13:30:09Z</dcterms:modified>
</cp:coreProperties>
</file>