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60" r:id="rId4"/>
    <p:sldId id="261" r:id="rId5"/>
    <p:sldId id="270" r:id="rId6"/>
    <p:sldId id="262" r:id="rId7"/>
    <p:sldId id="271" r:id="rId8"/>
    <p:sldId id="263" r:id="rId9"/>
    <p:sldId id="275" r:id="rId10"/>
    <p:sldId id="274" r:id="rId11"/>
    <p:sldId id="264" r:id="rId12"/>
    <p:sldId id="272" r:id="rId13"/>
    <p:sldId id="265" r:id="rId14"/>
    <p:sldId id="269" r:id="rId15"/>
    <p:sldId id="266" r:id="rId16"/>
    <p:sldId id="273" r:id="rId17"/>
    <p:sldId id="267" r:id="rId18"/>
    <p:sldId id="268" r:id="rId19"/>
    <p:sldId id="276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B5FBB6A-47F7-49A0-BBBD-939F804C2B97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345F36A-FEF3-4080-8C57-E3901ECE42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8093577-509A-4AD7-AC2F-BD5626B4F52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EF1EB21-1B3E-4F66-BE0D-CDD1F9F5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EB21-1B3E-4F66-BE0D-CDD1F9F5369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omic Sans MS" pitchFamily="66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omic Sans MS" pitchFamily="66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omic Sans MS" pitchFamily="66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omic Sans MS" pitchFamily="66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omic Sans MS" pitchFamily="66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omic Sans MS" pitchFamily="66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omic Sans MS" pitchFamily="66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omic Sans MS" pitchFamily="66" charset="0"/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omic Sans MS" pitchFamily="66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omic Sans MS" pitchFamily="66" charset="0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omic Sans MS" pitchFamily="66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omic Sans MS" pitchFamily="66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omic Sans MS" pitchFamily="66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omic Sans MS" pitchFamily="66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Comic Sans MS" pitchFamily="66" charset="0"/>
              </a:defRPr>
            </a:lvl1pPr>
            <a:extLst/>
          </a:lstStyle>
          <a:p>
            <a:fld id="{9B542076-982A-4DEB-A5A3-61436726FA26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Comic Sans MS" pitchFamily="66" charset="0"/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Comic Sans MS" pitchFamily="66" charset="0"/>
              </a:defRPr>
            </a:lvl1pPr>
            <a:extLst/>
          </a:lstStyle>
          <a:p>
            <a:fld id="{E23EBF08-5833-4D2A-83DF-42002C640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omic Sans MS" pitchFamily="66" charset="0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1.3</a:t>
            </a:r>
            <a:br>
              <a:rPr lang="en-US" dirty="0" smtClean="0"/>
            </a:br>
            <a:r>
              <a:rPr lang="en-US" dirty="0" smtClean="0"/>
              <a:t>Nuclear 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1.3-2 </a:t>
            </a:r>
            <a:r>
              <a:rPr lang="en-US" dirty="0" smtClean="0"/>
              <a:t>Nuclear Reactions and Energy</a:t>
            </a:r>
            <a:endParaRPr lang="en-US" dirty="0"/>
          </a:p>
        </p:txBody>
      </p:sp>
      <p:pic>
        <p:nvPicPr>
          <p:cNvPr id="4" name="Picture 3" descr="carto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33400"/>
            <a:ext cx="229743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 order for nuclear energy to be useful the reaction </a:t>
            </a:r>
            <a:r>
              <a:rPr lang="en-US" sz="3600" u="sng" dirty="0" smtClean="0"/>
              <a:t>must be controlled </a:t>
            </a:r>
            <a:r>
              <a:rPr lang="en-US" sz="3600" dirty="0" smtClean="0"/>
              <a:t>so that the energy can be released slowly.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Nuclear Fission and Nuclear Energy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Nuclear power plants generate electrical energy </a:t>
            </a:r>
            <a:r>
              <a:rPr lang="en-US" sz="3200" u="sng" dirty="0" smtClean="0"/>
              <a:t>through the controlled fission of uranium.</a:t>
            </a:r>
          </a:p>
          <a:p>
            <a:pPr>
              <a:buNone/>
            </a:pPr>
            <a:endParaRPr lang="en-US" sz="3200" dirty="0" smtClean="0"/>
          </a:p>
          <a:p>
            <a:pPr lvl="1"/>
            <a:r>
              <a:rPr lang="en-US" sz="3200" dirty="0" smtClean="0"/>
              <a:t>This is done in a nuclear reactor</a:t>
            </a:r>
          </a:p>
          <a:p>
            <a:pPr lvl="2"/>
            <a:r>
              <a:rPr lang="en-US" sz="3200" dirty="0" smtClean="0"/>
              <a:t>A </a:t>
            </a:r>
            <a:r>
              <a:rPr lang="en-US" sz="3200" u="sng" dirty="0" smtClean="0"/>
              <a:t>nuclear reactor</a:t>
            </a:r>
            <a:r>
              <a:rPr lang="en-US" sz="3200" dirty="0" smtClean="0"/>
              <a:t> is a device that is used to extract energy from radioactive fuel.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Fission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Fission - Reactors</a:t>
            </a:r>
            <a:endParaRPr lang="en-US" dirty="0"/>
          </a:p>
        </p:txBody>
      </p:sp>
      <p:pic>
        <p:nvPicPr>
          <p:cNvPr id="6" name="Content Placeholder 5" descr="nuclear-reacto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0999" y="1600200"/>
            <a:ext cx="7953581" cy="4648200"/>
          </a:xfrm>
        </p:spPr>
      </p:pic>
      <p:pic>
        <p:nvPicPr>
          <p:cNvPr id="1026" name="Picture 2" descr="C:\Documents and Settings\cfisher\Local Settings\Temporary Internet Files\Content.IE5\198D2WFJ\MC90038421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1447800"/>
            <a:ext cx="1767535" cy="1819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s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3733800"/>
            <a:ext cx="3962400" cy="31242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09600"/>
            <a:ext cx="8686800" cy="5943600"/>
          </a:xfrm>
        </p:spPr>
        <p:txBody>
          <a:bodyPr>
            <a:normAutofit/>
          </a:bodyPr>
          <a:lstStyle/>
          <a:p>
            <a:pPr lvl="1"/>
            <a:r>
              <a:rPr lang="en-US" sz="3000" dirty="0" smtClean="0"/>
              <a:t>Nuclear reactors </a:t>
            </a:r>
            <a:r>
              <a:rPr lang="en-US" sz="3000" u="sng" dirty="0" smtClean="0"/>
              <a:t>do not produce </a:t>
            </a:r>
            <a:r>
              <a:rPr lang="en-US" sz="3000" dirty="0" smtClean="0"/>
              <a:t>CO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 and other pollutants. </a:t>
            </a:r>
          </a:p>
          <a:p>
            <a:pPr lvl="1"/>
            <a:r>
              <a:rPr lang="en-US" sz="3000" dirty="0" smtClean="0"/>
              <a:t>They </a:t>
            </a:r>
            <a:r>
              <a:rPr lang="en-US" sz="3000" u="sng" dirty="0" smtClean="0"/>
              <a:t>do produce </a:t>
            </a:r>
            <a:r>
              <a:rPr lang="en-US" sz="3000" dirty="0" smtClean="0"/>
              <a:t>radioactive waste that is difficult to safely dispose of.</a:t>
            </a:r>
          </a:p>
          <a:p>
            <a:pPr lvl="2"/>
            <a:r>
              <a:rPr lang="en-US" sz="3000" dirty="0" smtClean="0"/>
              <a:t>New technologies allow much of the waste to be decayed, reducing the amount of hazardous waste produced.</a:t>
            </a:r>
          </a:p>
          <a:p>
            <a:pPr lvl="2"/>
            <a:r>
              <a:rPr lang="en-US" sz="3000" dirty="0" smtClean="0"/>
              <a:t>There is some </a:t>
            </a:r>
            <a:r>
              <a:rPr lang="en-US" sz="3000" u="sng" dirty="0" smtClean="0"/>
              <a:t>risk </a:t>
            </a:r>
            <a:r>
              <a:rPr lang="en-US" sz="3000" dirty="0" smtClean="0"/>
              <a:t>of the </a:t>
            </a:r>
          </a:p>
          <a:p>
            <a:pPr lvl="2">
              <a:buNone/>
            </a:pPr>
            <a:r>
              <a:rPr lang="en-US" sz="3000" dirty="0" smtClean="0"/>
              <a:t>  release of this nuclear </a:t>
            </a:r>
          </a:p>
          <a:p>
            <a:pPr lvl="2">
              <a:buNone/>
            </a:pPr>
            <a:r>
              <a:rPr lang="en-US" sz="3000" dirty="0" smtClean="0"/>
              <a:t>  waste into the </a:t>
            </a:r>
          </a:p>
          <a:p>
            <a:pPr lvl="2">
              <a:buNone/>
            </a:pPr>
            <a:r>
              <a:rPr lang="en-US" sz="3000" dirty="0" smtClean="0"/>
              <a:t>  environment.</a:t>
            </a:r>
          </a:p>
          <a:p>
            <a:endParaRPr lang="en-US" sz="3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Nuclear Reactors and Pollution</a:t>
            </a:r>
            <a:r>
              <a:rPr lang="en-US" sz="4400" u="sng" dirty="0" smtClean="0"/>
              <a:t/>
            </a:r>
            <a:br>
              <a:rPr lang="en-US" sz="4400" u="sng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534400" cy="4525963"/>
          </a:xfrm>
        </p:spPr>
        <p:txBody>
          <a:bodyPr/>
          <a:lstStyle/>
          <a:p>
            <a:pPr lvl="1"/>
            <a:r>
              <a:rPr lang="en-US" sz="3000" dirty="0" smtClean="0"/>
              <a:t>Nuclear energy costs more to produce than energy produced through the burning of fossil fuels. </a:t>
            </a:r>
            <a:endParaRPr lang="en-US" sz="3000" dirty="0" smtClean="0"/>
          </a:p>
          <a:p>
            <a:pPr lvl="1"/>
            <a:r>
              <a:rPr lang="en-US" sz="3000" dirty="0" smtClean="0"/>
              <a:t>It is more expensive than using fossil fuels</a:t>
            </a:r>
            <a:endParaRPr lang="en-US" sz="30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Nuclear Fission: </a:t>
            </a:r>
            <a:r>
              <a:rPr lang="en-US" sz="4400" dirty="0" smtClean="0"/>
              <a:t>Problems with Nuclear Reactors</a:t>
            </a:r>
            <a:r>
              <a:rPr lang="en-US" sz="4400" u="sng" dirty="0" smtClean="0"/>
              <a:t/>
            </a:r>
            <a:br>
              <a:rPr lang="en-US" sz="4400" u="sng" dirty="0" smtClean="0"/>
            </a:br>
            <a:endParaRPr lang="en-US" dirty="0"/>
          </a:p>
        </p:txBody>
      </p:sp>
      <p:pic>
        <p:nvPicPr>
          <p:cNvPr id="1026" name="Picture 2" descr="C:\Documents and Settings\cfisher\Local Settings\Temporary Internet Files\Content.IE5\3YQDNZ36\MC90010496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038600"/>
            <a:ext cx="1826057" cy="1821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u="sng" dirty="0" smtClean="0"/>
              <a:t>Nuclear fusion </a:t>
            </a:r>
            <a:r>
              <a:rPr lang="en-US" sz="2800" dirty="0" smtClean="0"/>
              <a:t>is the process of combining two or more nuclei to form a larger nucleus. </a:t>
            </a:r>
          </a:p>
          <a:p>
            <a:pPr>
              <a:buNone/>
            </a:pPr>
            <a:endParaRPr lang="en-US" sz="2800" dirty="0" smtClean="0"/>
          </a:p>
          <a:p>
            <a:pPr lvl="1"/>
            <a:r>
              <a:rPr lang="en-US" sz="2800" dirty="0" smtClean="0"/>
              <a:t>Nuclear fusion is the process that occurs in the sun and other stars to produce energy.</a:t>
            </a:r>
          </a:p>
          <a:p>
            <a:pPr lvl="1"/>
            <a:endParaRPr lang="en-US" sz="2800" dirty="0" smtClean="0"/>
          </a:p>
          <a:p>
            <a:r>
              <a:rPr lang="en-US" sz="3200" dirty="0" smtClean="0"/>
              <a:t>Nuclear Fusion…Hydrogen to Helium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</a:t>
            </a:r>
            <a:r>
              <a:rPr lang="en-US" u="sng" dirty="0" smtClean="0"/>
              <a:t>Fusion</a:t>
            </a:r>
            <a:endParaRPr lang="en-US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724400"/>
            <a:ext cx="766817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usion-sun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3048000"/>
            <a:ext cx="7315200" cy="34042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4953000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Nuclear Fusion on the Sun</a:t>
            </a:r>
            <a:endParaRPr lang="en-US" dirty="0"/>
          </a:p>
        </p:txBody>
      </p:sp>
      <p:pic>
        <p:nvPicPr>
          <p:cNvPr id="5" name="Picture 4" descr="su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304800"/>
            <a:ext cx="25908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fusion of hydrogen to produce helium </a:t>
            </a:r>
            <a:r>
              <a:rPr lang="en-US" sz="3200" b="1" u="sng" dirty="0" smtClean="0"/>
              <a:t>produces 20x more energy than the fission</a:t>
            </a:r>
            <a:r>
              <a:rPr lang="en-US" sz="3200" b="1" dirty="0" smtClean="0"/>
              <a:t> </a:t>
            </a:r>
            <a:r>
              <a:rPr lang="en-US" sz="3200" dirty="0" smtClean="0"/>
              <a:t>of the same amount of uranium.</a:t>
            </a:r>
          </a:p>
          <a:p>
            <a:pPr lvl="1"/>
            <a:r>
              <a:rPr lang="en-US" sz="3200" dirty="0" smtClean="0"/>
              <a:t>It </a:t>
            </a:r>
            <a:r>
              <a:rPr lang="en-US" sz="3200" b="1" u="sng" dirty="0" smtClean="0"/>
              <a:t>does not produce </a:t>
            </a:r>
            <a:r>
              <a:rPr lang="en-US" sz="3200" dirty="0" smtClean="0"/>
              <a:t>any radioactive waste.</a:t>
            </a:r>
          </a:p>
          <a:p>
            <a:pPr lvl="1"/>
            <a:r>
              <a:rPr lang="en-US" sz="3200" dirty="0" smtClean="0"/>
              <a:t>Fusion reactions are </a:t>
            </a:r>
            <a:r>
              <a:rPr lang="en-US" sz="3200" b="1" u="sng" dirty="0" smtClean="0"/>
              <a:t>easier to contro</a:t>
            </a:r>
            <a:r>
              <a:rPr lang="en-US" sz="3200" b="1" dirty="0" smtClean="0"/>
              <a:t>l </a:t>
            </a:r>
            <a:r>
              <a:rPr lang="en-US" sz="3200" dirty="0" smtClean="0"/>
              <a:t>than fission reaction.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Fusion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>
            <a:normAutofit/>
          </a:bodyPr>
          <a:lstStyle/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Difficulty </a:t>
            </a:r>
            <a:r>
              <a:rPr lang="en-US" sz="2400" u="sng" dirty="0" smtClean="0"/>
              <a:t>initiating and containing </a:t>
            </a:r>
            <a:r>
              <a:rPr lang="en-US" sz="2400" dirty="0" smtClean="0"/>
              <a:t>a fusion reaction has prevented its use as a practical energy source.</a:t>
            </a:r>
          </a:p>
          <a:p>
            <a:pPr lvl="2"/>
            <a:r>
              <a:rPr lang="en-US" sz="2400" dirty="0" smtClean="0"/>
              <a:t>Nuclear fusion reactions </a:t>
            </a:r>
            <a:r>
              <a:rPr lang="en-US" sz="2400" u="sng" dirty="0" smtClean="0"/>
              <a:t>require a large amount of</a:t>
            </a:r>
            <a:r>
              <a:rPr lang="en-US" sz="2400" dirty="0" smtClean="0"/>
              <a:t> </a:t>
            </a:r>
            <a:r>
              <a:rPr lang="en-US" sz="2400" u="sng" dirty="0" smtClean="0"/>
              <a:t>energy to start </a:t>
            </a:r>
            <a:r>
              <a:rPr lang="en-US" sz="2400" dirty="0" smtClean="0"/>
              <a:t>the fusion reaction.</a:t>
            </a:r>
          </a:p>
          <a:p>
            <a:pPr lvl="2"/>
            <a:r>
              <a:rPr lang="en-US" sz="2600" dirty="0" smtClean="0"/>
              <a:t>In order to initiate a fusion reaction on earth a temperature greater than 100million </a:t>
            </a:r>
            <a:r>
              <a:rPr lang="en-US" sz="2600" dirty="0" err="1" smtClean="0"/>
              <a:t>Kelvins</a:t>
            </a:r>
            <a:r>
              <a:rPr lang="en-US" sz="2600" dirty="0" smtClean="0"/>
              <a:t> would be required.</a:t>
            </a:r>
          </a:p>
          <a:p>
            <a:pPr lvl="1"/>
            <a:r>
              <a:rPr lang="en-US" sz="2900" u="sng" dirty="0" smtClean="0"/>
              <a:t>No material exists on earth that could contain the reaction.</a:t>
            </a:r>
          </a:p>
          <a:p>
            <a:pPr lvl="1"/>
            <a:r>
              <a:rPr lang="en-US" sz="2900" dirty="0" smtClean="0"/>
              <a:t>A </a:t>
            </a:r>
            <a:r>
              <a:rPr lang="en-US" sz="2900" smtClean="0"/>
              <a:t>great goal </a:t>
            </a:r>
            <a:r>
              <a:rPr lang="en-US" sz="2900" dirty="0" smtClean="0"/>
              <a:t>for the future!!!</a:t>
            </a:r>
          </a:p>
          <a:p>
            <a:pPr lvl="1"/>
            <a:endParaRPr lang="en-US" sz="2900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Problems with </a:t>
            </a:r>
            <a:r>
              <a:rPr lang="en-US" dirty="0" smtClean="0"/>
              <a:t>Nuclear Fusion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="1" u="sng" dirty="0" smtClean="0"/>
                        <a:t>Splitting of an atomic Nuclei </a:t>
                      </a:r>
                      <a:r>
                        <a:rPr lang="en-US" dirty="0" smtClean="0"/>
                        <a:t>caused by a neutron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="1" u="sng" dirty="0" smtClean="0"/>
                        <a:t>Combining of two  or more nuclei</a:t>
                      </a:r>
                      <a:endParaRPr lang="en-US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Chain</a:t>
                      </a:r>
                      <a:r>
                        <a:rPr lang="en-US" baseline="0" dirty="0" smtClean="0"/>
                        <a:t> reaction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Multi-step</a:t>
                      </a:r>
                      <a:r>
                        <a:rPr lang="en-US" baseline="0" dirty="0" smtClean="0"/>
                        <a:t> process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="1" u="sng" dirty="0" smtClean="0"/>
                        <a:t>Produces radioactive wa</a:t>
                      </a:r>
                      <a:r>
                        <a:rPr lang="en-US" dirty="0" smtClean="0"/>
                        <a:t>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="1" u="sng" dirty="0" smtClean="0"/>
                        <a:t>Does not </a:t>
                      </a:r>
                      <a:r>
                        <a:rPr lang="en-US" dirty="0" smtClean="0"/>
                        <a:t>produce radioactive waste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Used in nuclear power plants and bombs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="1" u="sng" dirty="0" smtClean="0"/>
                        <a:t>Not able to be initiated </a:t>
                      </a:r>
                      <a:r>
                        <a:rPr lang="en-US" dirty="0" smtClean="0"/>
                        <a:t>and contained because requires a great deal of energy to start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Can generate</a:t>
                      </a:r>
                      <a:r>
                        <a:rPr lang="en-US" baseline="0" dirty="0" smtClean="0"/>
                        <a:t> a great deal of energy!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Occurs on the sun tremendous of energy released!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Fission </a:t>
            </a:r>
            <a:r>
              <a:rPr lang="en-US" dirty="0" err="1" smtClean="0"/>
              <a:t>vs</a:t>
            </a:r>
            <a:r>
              <a:rPr lang="en-US" dirty="0" smtClean="0"/>
              <a:t> Fusion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Nuclear Fission</a:t>
            </a:r>
          </a:p>
          <a:p>
            <a:r>
              <a:rPr lang="en-US" dirty="0" smtClean="0"/>
              <a:t>Chain Reaction</a:t>
            </a:r>
          </a:p>
          <a:p>
            <a:r>
              <a:rPr lang="en-US" dirty="0" smtClean="0"/>
              <a:t>Nuclear Reactor</a:t>
            </a:r>
          </a:p>
          <a:p>
            <a:r>
              <a:rPr lang="en-US" dirty="0" smtClean="0"/>
              <a:t>Nuclear Fusion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2438400"/>
            <a:ext cx="83058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Nuclear reactions involve enormous changes in energy.</a:t>
            </a:r>
          </a:p>
          <a:p>
            <a:pPr>
              <a:buNone/>
            </a:pPr>
            <a:r>
              <a:rPr lang="en-US" dirty="0" smtClean="0"/>
              <a:t>E=mc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E – energy</a:t>
            </a:r>
          </a:p>
          <a:p>
            <a:pPr lvl="1"/>
            <a:r>
              <a:rPr lang="en-US" dirty="0" smtClean="0"/>
              <a:t>m – mass</a:t>
            </a:r>
          </a:p>
          <a:p>
            <a:pPr lvl="1"/>
            <a:r>
              <a:rPr lang="en-US" dirty="0" smtClean="0"/>
              <a:t>c – speed of light (3.00 x 10</a:t>
            </a:r>
            <a:r>
              <a:rPr lang="en-US" baseline="30000" dirty="0" smtClean="0"/>
              <a:t>8 </a:t>
            </a:r>
            <a:r>
              <a:rPr lang="en-US" dirty="0" smtClean="0"/>
              <a:t>m/s)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During a nuclear reaction a small amount of mass can be converted into a large amount of energy.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of the Nucleus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5071872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Nuclear fission </a:t>
            </a:r>
            <a:r>
              <a:rPr lang="en-US" sz="2800" dirty="0" smtClean="0"/>
              <a:t>is the process of splitting a nucleus into two or more smaller fragments.</a:t>
            </a:r>
          </a:p>
          <a:p>
            <a:pPr lvl="1"/>
            <a:r>
              <a:rPr lang="en-US" sz="2800" dirty="0" smtClean="0"/>
              <a:t>This is accompanied by a large release of energy. </a:t>
            </a:r>
          </a:p>
          <a:p>
            <a:pPr lvl="1">
              <a:buNone/>
            </a:pPr>
            <a:endParaRPr lang="en-US" sz="2800" dirty="0" smtClean="0"/>
          </a:p>
          <a:p>
            <a:pPr lvl="1">
              <a:buNone/>
            </a:pPr>
            <a:endParaRPr lang="en-US" sz="2800" dirty="0" smtClean="0"/>
          </a:p>
          <a:p>
            <a:pPr lvl="1"/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Fission</a:t>
            </a:r>
            <a:endParaRPr lang="en-US" dirty="0"/>
          </a:p>
        </p:txBody>
      </p:sp>
      <p:pic>
        <p:nvPicPr>
          <p:cNvPr id="5" name="Picture 4" descr="uranium nuclear fiss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3124200"/>
            <a:ext cx="3962401" cy="2443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endParaRPr lang="en-US" sz="3200" dirty="0" smtClean="0"/>
          </a:p>
          <a:p>
            <a:pPr lvl="1"/>
            <a:r>
              <a:rPr lang="en-US" sz="2800" dirty="0" smtClean="0"/>
              <a:t>Note that the sums of the mass numbers on the left and right are equal.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Nuclear Fission Using Uranium-235</a:t>
            </a:r>
            <a:br>
              <a:rPr lang="en-US" sz="4400" dirty="0" smtClean="0"/>
            </a:b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6400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As WWII started scientists were trying to find a way to sustain nuclear fission in a chain reaction.</a:t>
            </a:r>
          </a:p>
          <a:p>
            <a:pPr lvl="1"/>
            <a:r>
              <a:rPr lang="en-US" sz="2200" dirty="0" smtClean="0"/>
              <a:t>A </a:t>
            </a:r>
            <a:r>
              <a:rPr lang="en-US" sz="2200" u="sng" dirty="0" smtClean="0"/>
              <a:t>chain reaction </a:t>
            </a:r>
            <a:r>
              <a:rPr lang="en-US" sz="2200" dirty="0" smtClean="0"/>
              <a:t>is a continuing series of reactions in which each produces a product that can react again.</a:t>
            </a: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Nuclear Fission</a:t>
            </a:r>
            <a:endParaRPr lang="en-US" dirty="0"/>
          </a:p>
        </p:txBody>
      </p:sp>
      <p:pic>
        <p:nvPicPr>
          <p:cNvPr id="4" name="Picture 3" descr="chainreac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209800"/>
            <a:ext cx="83058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/>
          <a:lstStyle/>
          <a:p>
            <a:r>
              <a:rPr lang="en-US" sz="3000" dirty="0" smtClean="0"/>
              <a:t>In the fission of uranium, each neutron produced has the potential to cause the fission of another atom of uranium-235.</a:t>
            </a:r>
          </a:p>
          <a:p>
            <a:pPr lvl="2"/>
            <a:r>
              <a:rPr lang="en-US" sz="2400" dirty="0" smtClean="0"/>
              <a:t>In order for a chain reaction to occur there must be enough of a sample of the material for the neutrons to collide with other atoms.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Nuclear Fission</a:t>
            </a:r>
            <a:endParaRPr lang="en-US" dirty="0"/>
          </a:p>
        </p:txBody>
      </p:sp>
      <p:pic>
        <p:nvPicPr>
          <p:cNvPr id="4" name="Picture 3" descr="fission_chain of urani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4038600"/>
            <a:ext cx="70866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Critical Mass: </a:t>
            </a:r>
            <a:r>
              <a:rPr lang="en-US" sz="2800" dirty="0" smtClean="0"/>
              <a:t>the point where the chain reaction can become self-sustaining is referred to as critical mass</a:t>
            </a:r>
          </a:p>
          <a:p>
            <a:r>
              <a:rPr lang="en-US" sz="2800" u="sng" dirty="0" smtClean="0"/>
              <a:t>Supercritical mass</a:t>
            </a:r>
          </a:p>
          <a:p>
            <a:pPr lvl="1"/>
            <a:r>
              <a:rPr lang="en-US" sz="2800" dirty="0" smtClean="0"/>
              <a:t>If the amount of fissionable material is </a:t>
            </a:r>
            <a:r>
              <a:rPr lang="en-US" sz="2800" b="1" u="sng" dirty="0" smtClean="0"/>
              <a:t>much greater than the critical mass the chain reaction escalates out of control and an explosion results.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Fission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mb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457200" y="2276117"/>
            <a:ext cx="6324600" cy="435310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Nuclear Fission – Supercritical</a:t>
            </a:r>
            <a:endParaRPr lang="en-US" dirty="0"/>
          </a:p>
        </p:txBody>
      </p:sp>
      <p:pic>
        <p:nvPicPr>
          <p:cNvPr id="5" name="Picture 4" descr="nuclear-explos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87335" y="1905000"/>
            <a:ext cx="3156665" cy="39431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9906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800" dirty="0" smtClean="0"/>
              <a:t>All of the energy is released at once. </a:t>
            </a:r>
          </a:p>
          <a:p>
            <a:pPr lvl="2"/>
            <a:r>
              <a:rPr lang="en-US" sz="2800" dirty="0" smtClean="0"/>
              <a:t>This is what happens when an atomic bomb explodes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1166</TotalTime>
  <Words>692</Words>
  <Application>Microsoft Office PowerPoint</Application>
  <PresentationFormat>On-screen Show (4:3)</PresentationFormat>
  <Paragraphs>105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Unit 1.3 Nuclear Chemistry</vt:lpstr>
      <vt:lpstr>Important Terms</vt:lpstr>
      <vt:lpstr>The Power of the Nucleus</vt:lpstr>
      <vt:lpstr>Nuclear Fission</vt:lpstr>
      <vt:lpstr>Nuclear Fission Using Uranium-235 </vt:lpstr>
      <vt:lpstr>Nuclear Fission</vt:lpstr>
      <vt:lpstr>Nuclear Fission</vt:lpstr>
      <vt:lpstr>Nuclear Fission</vt:lpstr>
      <vt:lpstr>Nuclear Fission – Supercritical</vt:lpstr>
      <vt:lpstr>Nuclear Fission and Nuclear Energy</vt:lpstr>
      <vt:lpstr>Nuclear Fission</vt:lpstr>
      <vt:lpstr>Nuclear Fission - Reactors</vt:lpstr>
      <vt:lpstr>Nuclear Reactors and Pollution </vt:lpstr>
      <vt:lpstr>Nuclear Fission: Problems with Nuclear Reactors </vt:lpstr>
      <vt:lpstr>Nuclear Fusion</vt:lpstr>
      <vt:lpstr>Nuclear Fusion on the Sun</vt:lpstr>
      <vt:lpstr>Nuclear Fusion</vt:lpstr>
      <vt:lpstr>Problems with Nuclear Fusion</vt:lpstr>
      <vt:lpstr>Fission vs Fusion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Nuclear Chemistry</dc:title>
  <dc:creator>redajah</dc:creator>
  <cp:lastModifiedBy>Providence Public Schools</cp:lastModifiedBy>
  <cp:revision>86</cp:revision>
  <dcterms:created xsi:type="dcterms:W3CDTF">2009-10-01T12:39:06Z</dcterms:created>
  <dcterms:modified xsi:type="dcterms:W3CDTF">2010-11-15T16:57:34Z</dcterms:modified>
</cp:coreProperties>
</file>